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68"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590"/>
  </p:normalViewPr>
  <p:slideViewPr>
    <p:cSldViewPr snapToGrid="0" snapToObjects="1">
      <p:cViewPr varScale="1">
        <p:scale>
          <a:sx n="105" d="100"/>
          <a:sy n="105" d="100"/>
        </p:scale>
        <p:origin x="840"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77D0B7-84D2-A84A-9F5F-6EA6AAD716AD}" type="datetimeFigureOut">
              <a:rPr lang="nl-NL" smtClean="0"/>
              <a:t>16-02-2022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DCE582-A656-1A41-822C-2025AE26F05B}" type="slidenum">
              <a:rPr lang="nl-NL" smtClean="0"/>
              <a:t>‹nr.›</a:t>
            </a:fld>
            <a:endParaRPr lang="nl-NL"/>
          </a:p>
        </p:txBody>
      </p:sp>
    </p:spTree>
    <p:extLst>
      <p:ext uri="{BB962C8B-B14F-4D97-AF65-F5344CB8AC3E}">
        <p14:creationId xmlns:p14="http://schemas.microsoft.com/office/powerpoint/2010/main" val="1363613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3FDCE582-A656-1A41-822C-2025AE26F05B}" type="slidenum">
              <a:rPr lang="nl-NL" smtClean="0"/>
              <a:t>7</a:t>
            </a:fld>
            <a:endParaRPr lang="nl-NL"/>
          </a:p>
        </p:txBody>
      </p:sp>
    </p:spTree>
    <p:extLst>
      <p:ext uri="{BB962C8B-B14F-4D97-AF65-F5344CB8AC3E}">
        <p14:creationId xmlns:p14="http://schemas.microsoft.com/office/powerpoint/2010/main" val="4265507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60845A6-76F8-A64C-9B39-7C5BBE69597C}"/>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3024D944-0645-504E-8388-F829CFD052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5597A015-3B49-4A4C-B64A-F79F0096B89B}"/>
              </a:ext>
            </a:extLst>
          </p:cNvPr>
          <p:cNvSpPr>
            <a:spLocks noGrp="1"/>
          </p:cNvSpPr>
          <p:nvPr>
            <p:ph type="dt" sz="half" idx="10"/>
          </p:nvPr>
        </p:nvSpPr>
        <p:spPr/>
        <p:txBody>
          <a:bodyPr/>
          <a:lstStyle/>
          <a:p>
            <a:fld id="{840E8962-7071-BB42-8275-8D68D287201B}" type="datetimeFigureOut">
              <a:rPr lang="nl-NL" smtClean="0"/>
              <a:t>16-02-2022</a:t>
            </a:fld>
            <a:endParaRPr lang="nl-NL"/>
          </a:p>
        </p:txBody>
      </p:sp>
      <p:sp>
        <p:nvSpPr>
          <p:cNvPr id="5" name="Tijdelijke aanduiding voor voettekst 4">
            <a:extLst>
              <a:ext uri="{FF2B5EF4-FFF2-40B4-BE49-F238E27FC236}">
                <a16:creationId xmlns:a16="http://schemas.microsoft.com/office/drawing/2014/main" id="{B0BB2CCE-C5D0-F541-8236-F95D072B3E7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234AA9C-53BB-A04E-A88A-6FBD4C5DE958}"/>
              </a:ext>
            </a:extLst>
          </p:cNvPr>
          <p:cNvSpPr>
            <a:spLocks noGrp="1"/>
          </p:cNvSpPr>
          <p:nvPr>
            <p:ph type="sldNum" sz="quarter" idx="12"/>
          </p:nvPr>
        </p:nvSpPr>
        <p:spPr/>
        <p:txBody>
          <a:bodyPr/>
          <a:lstStyle/>
          <a:p>
            <a:fld id="{FBD5C363-5D0D-8548-B8DE-3FB3B10E2F44}" type="slidenum">
              <a:rPr lang="nl-NL" smtClean="0"/>
              <a:t>‹nr.›</a:t>
            </a:fld>
            <a:endParaRPr lang="nl-NL"/>
          </a:p>
        </p:txBody>
      </p:sp>
    </p:spTree>
    <p:extLst>
      <p:ext uri="{BB962C8B-B14F-4D97-AF65-F5344CB8AC3E}">
        <p14:creationId xmlns:p14="http://schemas.microsoft.com/office/powerpoint/2010/main" val="391404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181FA17-76B6-8341-A3F4-0776491DD763}"/>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885DEDCC-B5BE-8B4B-BF90-A4C4D911CD62}"/>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C8D1BE4-37D3-F349-BD59-E8E0770560F5}"/>
              </a:ext>
            </a:extLst>
          </p:cNvPr>
          <p:cNvSpPr>
            <a:spLocks noGrp="1"/>
          </p:cNvSpPr>
          <p:nvPr>
            <p:ph type="dt" sz="half" idx="10"/>
          </p:nvPr>
        </p:nvSpPr>
        <p:spPr/>
        <p:txBody>
          <a:bodyPr/>
          <a:lstStyle/>
          <a:p>
            <a:fld id="{840E8962-7071-BB42-8275-8D68D287201B}" type="datetimeFigureOut">
              <a:rPr lang="nl-NL" smtClean="0"/>
              <a:t>16-02-2022</a:t>
            </a:fld>
            <a:endParaRPr lang="nl-NL"/>
          </a:p>
        </p:txBody>
      </p:sp>
      <p:sp>
        <p:nvSpPr>
          <p:cNvPr id="5" name="Tijdelijke aanduiding voor voettekst 4">
            <a:extLst>
              <a:ext uri="{FF2B5EF4-FFF2-40B4-BE49-F238E27FC236}">
                <a16:creationId xmlns:a16="http://schemas.microsoft.com/office/drawing/2014/main" id="{CDA26D97-DC73-8649-876F-5A14EF51976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E1BB90F-97CE-B74D-86AD-EBB8139E212C}"/>
              </a:ext>
            </a:extLst>
          </p:cNvPr>
          <p:cNvSpPr>
            <a:spLocks noGrp="1"/>
          </p:cNvSpPr>
          <p:nvPr>
            <p:ph type="sldNum" sz="quarter" idx="12"/>
          </p:nvPr>
        </p:nvSpPr>
        <p:spPr/>
        <p:txBody>
          <a:bodyPr/>
          <a:lstStyle/>
          <a:p>
            <a:fld id="{FBD5C363-5D0D-8548-B8DE-3FB3B10E2F44}" type="slidenum">
              <a:rPr lang="nl-NL" smtClean="0"/>
              <a:t>‹nr.›</a:t>
            </a:fld>
            <a:endParaRPr lang="nl-NL"/>
          </a:p>
        </p:txBody>
      </p:sp>
    </p:spTree>
    <p:extLst>
      <p:ext uri="{BB962C8B-B14F-4D97-AF65-F5344CB8AC3E}">
        <p14:creationId xmlns:p14="http://schemas.microsoft.com/office/powerpoint/2010/main" val="3456792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F7AC4E83-9A29-AF4E-8A40-A6B3CFC86733}"/>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29BCE58C-68B4-474B-9D0D-CBCA7AF84D2C}"/>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0710AE1-759E-BF49-9340-2E96A453CD92}"/>
              </a:ext>
            </a:extLst>
          </p:cNvPr>
          <p:cNvSpPr>
            <a:spLocks noGrp="1"/>
          </p:cNvSpPr>
          <p:nvPr>
            <p:ph type="dt" sz="half" idx="10"/>
          </p:nvPr>
        </p:nvSpPr>
        <p:spPr/>
        <p:txBody>
          <a:bodyPr/>
          <a:lstStyle/>
          <a:p>
            <a:fld id="{840E8962-7071-BB42-8275-8D68D287201B}" type="datetimeFigureOut">
              <a:rPr lang="nl-NL" smtClean="0"/>
              <a:t>16-02-2022</a:t>
            </a:fld>
            <a:endParaRPr lang="nl-NL"/>
          </a:p>
        </p:txBody>
      </p:sp>
      <p:sp>
        <p:nvSpPr>
          <p:cNvPr id="5" name="Tijdelijke aanduiding voor voettekst 4">
            <a:extLst>
              <a:ext uri="{FF2B5EF4-FFF2-40B4-BE49-F238E27FC236}">
                <a16:creationId xmlns:a16="http://schemas.microsoft.com/office/drawing/2014/main" id="{160937C1-C6F6-A64C-A219-D087D8C0EC3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EC2DCA7-A4A0-4749-B773-E1311FD42486}"/>
              </a:ext>
            </a:extLst>
          </p:cNvPr>
          <p:cNvSpPr>
            <a:spLocks noGrp="1"/>
          </p:cNvSpPr>
          <p:nvPr>
            <p:ph type="sldNum" sz="quarter" idx="12"/>
          </p:nvPr>
        </p:nvSpPr>
        <p:spPr/>
        <p:txBody>
          <a:bodyPr/>
          <a:lstStyle/>
          <a:p>
            <a:fld id="{FBD5C363-5D0D-8548-B8DE-3FB3B10E2F44}" type="slidenum">
              <a:rPr lang="nl-NL" smtClean="0"/>
              <a:t>‹nr.›</a:t>
            </a:fld>
            <a:endParaRPr lang="nl-NL"/>
          </a:p>
        </p:txBody>
      </p:sp>
    </p:spTree>
    <p:extLst>
      <p:ext uri="{BB962C8B-B14F-4D97-AF65-F5344CB8AC3E}">
        <p14:creationId xmlns:p14="http://schemas.microsoft.com/office/powerpoint/2010/main" val="2701940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542614-29EF-7341-8EA2-4AB56E26975E}"/>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DF25582A-FECF-D64A-BB8F-FCC8BFE1A898}"/>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13F943B-270E-2F4D-BB6A-BBCA67A7BA23}"/>
              </a:ext>
            </a:extLst>
          </p:cNvPr>
          <p:cNvSpPr>
            <a:spLocks noGrp="1"/>
          </p:cNvSpPr>
          <p:nvPr>
            <p:ph type="dt" sz="half" idx="10"/>
          </p:nvPr>
        </p:nvSpPr>
        <p:spPr/>
        <p:txBody>
          <a:bodyPr/>
          <a:lstStyle/>
          <a:p>
            <a:fld id="{840E8962-7071-BB42-8275-8D68D287201B}" type="datetimeFigureOut">
              <a:rPr lang="nl-NL" smtClean="0"/>
              <a:t>16-02-2022</a:t>
            </a:fld>
            <a:endParaRPr lang="nl-NL"/>
          </a:p>
        </p:txBody>
      </p:sp>
      <p:sp>
        <p:nvSpPr>
          <p:cNvPr id="5" name="Tijdelijke aanduiding voor voettekst 4">
            <a:extLst>
              <a:ext uri="{FF2B5EF4-FFF2-40B4-BE49-F238E27FC236}">
                <a16:creationId xmlns:a16="http://schemas.microsoft.com/office/drawing/2014/main" id="{2BA345E3-BEAD-664D-8CB7-4AAF1431286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E296340-AB99-5A4A-BA48-5D4F489E397F}"/>
              </a:ext>
            </a:extLst>
          </p:cNvPr>
          <p:cNvSpPr>
            <a:spLocks noGrp="1"/>
          </p:cNvSpPr>
          <p:nvPr>
            <p:ph type="sldNum" sz="quarter" idx="12"/>
          </p:nvPr>
        </p:nvSpPr>
        <p:spPr/>
        <p:txBody>
          <a:bodyPr/>
          <a:lstStyle/>
          <a:p>
            <a:fld id="{FBD5C363-5D0D-8548-B8DE-3FB3B10E2F44}" type="slidenum">
              <a:rPr lang="nl-NL" smtClean="0"/>
              <a:t>‹nr.›</a:t>
            </a:fld>
            <a:endParaRPr lang="nl-NL"/>
          </a:p>
        </p:txBody>
      </p:sp>
    </p:spTree>
    <p:extLst>
      <p:ext uri="{BB962C8B-B14F-4D97-AF65-F5344CB8AC3E}">
        <p14:creationId xmlns:p14="http://schemas.microsoft.com/office/powerpoint/2010/main" val="4037838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C26101-4DD9-4C46-BB50-89F7D7937D8A}"/>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223036A9-F823-2945-AFFD-78F17F04335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72673B86-A5F0-9E43-90C8-4295627D2AC0}"/>
              </a:ext>
            </a:extLst>
          </p:cNvPr>
          <p:cNvSpPr>
            <a:spLocks noGrp="1"/>
          </p:cNvSpPr>
          <p:nvPr>
            <p:ph type="dt" sz="half" idx="10"/>
          </p:nvPr>
        </p:nvSpPr>
        <p:spPr/>
        <p:txBody>
          <a:bodyPr/>
          <a:lstStyle/>
          <a:p>
            <a:fld id="{840E8962-7071-BB42-8275-8D68D287201B}" type="datetimeFigureOut">
              <a:rPr lang="nl-NL" smtClean="0"/>
              <a:t>16-02-2022</a:t>
            </a:fld>
            <a:endParaRPr lang="nl-NL"/>
          </a:p>
        </p:txBody>
      </p:sp>
      <p:sp>
        <p:nvSpPr>
          <p:cNvPr id="5" name="Tijdelijke aanduiding voor voettekst 4">
            <a:extLst>
              <a:ext uri="{FF2B5EF4-FFF2-40B4-BE49-F238E27FC236}">
                <a16:creationId xmlns:a16="http://schemas.microsoft.com/office/drawing/2014/main" id="{155BDCB2-8F2F-6A44-B9AF-E8C8E0F2499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273CAC4-CBDC-8F4F-BA63-6142C3BB0CDF}"/>
              </a:ext>
            </a:extLst>
          </p:cNvPr>
          <p:cNvSpPr>
            <a:spLocks noGrp="1"/>
          </p:cNvSpPr>
          <p:nvPr>
            <p:ph type="sldNum" sz="quarter" idx="12"/>
          </p:nvPr>
        </p:nvSpPr>
        <p:spPr/>
        <p:txBody>
          <a:bodyPr/>
          <a:lstStyle/>
          <a:p>
            <a:fld id="{FBD5C363-5D0D-8548-B8DE-3FB3B10E2F44}" type="slidenum">
              <a:rPr lang="nl-NL" smtClean="0"/>
              <a:t>‹nr.›</a:t>
            </a:fld>
            <a:endParaRPr lang="nl-NL"/>
          </a:p>
        </p:txBody>
      </p:sp>
    </p:spTree>
    <p:extLst>
      <p:ext uri="{BB962C8B-B14F-4D97-AF65-F5344CB8AC3E}">
        <p14:creationId xmlns:p14="http://schemas.microsoft.com/office/powerpoint/2010/main" val="412332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AC6A6C-100E-F742-AAB0-A0B861F3CC4C}"/>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9BBDA5E-05E8-EA43-87B2-4B286DF20BE2}"/>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F9DA758B-1BBF-1444-B9E0-D2C7039111F5}"/>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A82DD93E-B53F-5C45-9BA6-04796C1B2FDE}"/>
              </a:ext>
            </a:extLst>
          </p:cNvPr>
          <p:cNvSpPr>
            <a:spLocks noGrp="1"/>
          </p:cNvSpPr>
          <p:nvPr>
            <p:ph type="dt" sz="half" idx="10"/>
          </p:nvPr>
        </p:nvSpPr>
        <p:spPr/>
        <p:txBody>
          <a:bodyPr/>
          <a:lstStyle/>
          <a:p>
            <a:fld id="{840E8962-7071-BB42-8275-8D68D287201B}" type="datetimeFigureOut">
              <a:rPr lang="nl-NL" smtClean="0"/>
              <a:t>16-02-2022</a:t>
            </a:fld>
            <a:endParaRPr lang="nl-NL"/>
          </a:p>
        </p:txBody>
      </p:sp>
      <p:sp>
        <p:nvSpPr>
          <p:cNvPr id="6" name="Tijdelijke aanduiding voor voettekst 5">
            <a:extLst>
              <a:ext uri="{FF2B5EF4-FFF2-40B4-BE49-F238E27FC236}">
                <a16:creationId xmlns:a16="http://schemas.microsoft.com/office/drawing/2014/main" id="{AE108F17-9537-A841-A504-CB136E5B7FA4}"/>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0F4F113F-A538-1742-90E8-C4B72583F9EC}"/>
              </a:ext>
            </a:extLst>
          </p:cNvPr>
          <p:cNvSpPr>
            <a:spLocks noGrp="1"/>
          </p:cNvSpPr>
          <p:nvPr>
            <p:ph type="sldNum" sz="quarter" idx="12"/>
          </p:nvPr>
        </p:nvSpPr>
        <p:spPr/>
        <p:txBody>
          <a:bodyPr/>
          <a:lstStyle/>
          <a:p>
            <a:fld id="{FBD5C363-5D0D-8548-B8DE-3FB3B10E2F44}" type="slidenum">
              <a:rPr lang="nl-NL" smtClean="0"/>
              <a:t>‹nr.›</a:t>
            </a:fld>
            <a:endParaRPr lang="nl-NL"/>
          </a:p>
        </p:txBody>
      </p:sp>
    </p:spTree>
    <p:extLst>
      <p:ext uri="{BB962C8B-B14F-4D97-AF65-F5344CB8AC3E}">
        <p14:creationId xmlns:p14="http://schemas.microsoft.com/office/powerpoint/2010/main" val="2178176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E4429B-393A-E34A-ACC3-27A107691EE0}"/>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B7B70DFA-1B6D-2445-831C-E557CBB6EE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542F9AAB-AEFE-4641-9CEA-8AB0AD545F75}"/>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5931ABDE-4952-C641-9ED0-CB6D225FFC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BA27DFD5-75A4-A943-B5D9-EB46796E2701}"/>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6432F6FA-63B9-4D44-9513-05FD0759C131}"/>
              </a:ext>
            </a:extLst>
          </p:cNvPr>
          <p:cNvSpPr>
            <a:spLocks noGrp="1"/>
          </p:cNvSpPr>
          <p:nvPr>
            <p:ph type="dt" sz="half" idx="10"/>
          </p:nvPr>
        </p:nvSpPr>
        <p:spPr/>
        <p:txBody>
          <a:bodyPr/>
          <a:lstStyle/>
          <a:p>
            <a:fld id="{840E8962-7071-BB42-8275-8D68D287201B}" type="datetimeFigureOut">
              <a:rPr lang="nl-NL" smtClean="0"/>
              <a:t>16-02-2022</a:t>
            </a:fld>
            <a:endParaRPr lang="nl-NL"/>
          </a:p>
        </p:txBody>
      </p:sp>
      <p:sp>
        <p:nvSpPr>
          <p:cNvPr id="8" name="Tijdelijke aanduiding voor voettekst 7">
            <a:extLst>
              <a:ext uri="{FF2B5EF4-FFF2-40B4-BE49-F238E27FC236}">
                <a16:creationId xmlns:a16="http://schemas.microsoft.com/office/drawing/2014/main" id="{46A5ECB8-E20C-9249-BAFD-0075A61BF839}"/>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AFD90A8D-0B26-4D42-B811-B66C65E8E957}"/>
              </a:ext>
            </a:extLst>
          </p:cNvPr>
          <p:cNvSpPr>
            <a:spLocks noGrp="1"/>
          </p:cNvSpPr>
          <p:nvPr>
            <p:ph type="sldNum" sz="quarter" idx="12"/>
          </p:nvPr>
        </p:nvSpPr>
        <p:spPr/>
        <p:txBody>
          <a:bodyPr/>
          <a:lstStyle/>
          <a:p>
            <a:fld id="{FBD5C363-5D0D-8548-B8DE-3FB3B10E2F44}" type="slidenum">
              <a:rPr lang="nl-NL" smtClean="0"/>
              <a:t>‹nr.›</a:t>
            </a:fld>
            <a:endParaRPr lang="nl-NL"/>
          </a:p>
        </p:txBody>
      </p:sp>
    </p:spTree>
    <p:extLst>
      <p:ext uri="{BB962C8B-B14F-4D97-AF65-F5344CB8AC3E}">
        <p14:creationId xmlns:p14="http://schemas.microsoft.com/office/powerpoint/2010/main" val="143925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44A205-9CCB-8A40-9E71-CF04B28D1ED2}"/>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E904E0C4-9A68-3F45-91DE-56413CA6065D}"/>
              </a:ext>
            </a:extLst>
          </p:cNvPr>
          <p:cNvSpPr>
            <a:spLocks noGrp="1"/>
          </p:cNvSpPr>
          <p:nvPr>
            <p:ph type="dt" sz="half" idx="10"/>
          </p:nvPr>
        </p:nvSpPr>
        <p:spPr/>
        <p:txBody>
          <a:bodyPr/>
          <a:lstStyle/>
          <a:p>
            <a:fld id="{840E8962-7071-BB42-8275-8D68D287201B}" type="datetimeFigureOut">
              <a:rPr lang="nl-NL" smtClean="0"/>
              <a:t>16-02-2022</a:t>
            </a:fld>
            <a:endParaRPr lang="nl-NL"/>
          </a:p>
        </p:txBody>
      </p:sp>
      <p:sp>
        <p:nvSpPr>
          <p:cNvPr id="4" name="Tijdelijke aanduiding voor voettekst 3">
            <a:extLst>
              <a:ext uri="{FF2B5EF4-FFF2-40B4-BE49-F238E27FC236}">
                <a16:creationId xmlns:a16="http://schemas.microsoft.com/office/drawing/2014/main" id="{76D75EDF-445A-AA47-9F4B-8DF81A3E382C}"/>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71C35928-96D3-3144-B647-2CE91D13F8F5}"/>
              </a:ext>
            </a:extLst>
          </p:cNvPr>
          <p:cNvSpPr>
            <a:spLocks noGrp="1"/>
          </p:cNvSpPr>
          <p:nvPr>
            <p:ph type="sldNum" sz="quarter" idx="12"/>
          </p:nvPr>
        </p:nvSpPr>
        <p:spPr/>
        <p:txBody>
          <a:bodyPr/>
          <a:lstStyle/>
          <a:p>
            <a:fld id="{FBD5C363-5D0D-8548-B8DE-3FB3B10E2F44}" type="slidenum">
              <a:rPr lang="nl-NL" smtClean="0"/>
              <a:t>‹nr.›</a:t>
            </a:fld>
            <a:endParaRPr lang="nl-NL"/>
          </a:p>
        </p:txBody>
      </p:sp>
    </p:spTree>
    <p:extLst>
      <p:ext uri="{BB962C8B-B14F-4D97-AF65-F5344CB8AC3E}">
        <p14:creationId xmlns:p14="http://schemas.microsoft.com/office/powerpoint/2010/main" val="1214385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8F546538-6925-4F44-BD36-3B2C163B1799}"/>
              </a:ext>
            </a:extLst>
          </p:cNvPr>
          <p:cNvSpPr>
            <a:spLocks noGrp="1"/>
          </p:cNvSpPr>
          <p:nvPr>
            <p:ph type="dt" sz="half" idx="10"/>
          </p:nvPr>
        </p:nvSpPr>
        <p:spPr/>
        <p:txBody>
          <a:bodyPr/>
          <a:lstStyle/>
          <a:p>
            <a:fld id="{840E8962-7071-BB42-8275-8D68D287201B}" type="datetimeFigureOut">
              <a:rPr lang="nl-NL" smtClean="0"/>
              <a:t>16-02-2022</a:t>
            </a:fld>
            <a:endParaRPr lang="nl-NL"/>
          </a:p>
        </p:txBody>
      </p:sp>
      <p:sp>
        <p:nvSpPr>
          <p:cNvPr id="3" name="Tijdelijke aanduiding voor voettekst 2">
            <a:extLst>
              <a:ext uri="{FF2B5EF4-FFF2-40B4-BE49-F238E27FC236}">
                <a16:creationId xmlns:a16="http://schemas.microsoft.com/office/drawing/2014/main" id="{29D0DF7C-F9C9-8C4E-9ABE-41454AF7213C}"/>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1FF6FE8B-195F-6E43-9750-B101207C11B7}"/>
              </a:ext>
            </a:extLst>
          </p:cNvPr>
          <p:cNvSpPr>
            <a:spLocks noGrp="1"/>
          </p:cNvSpPr>
          <p:nvPr>
            <p:ph type="sldNum" sz="quarter" idx="12"/>
          </p:nvPr>
        </p:nvSpPr>
        <p:spPr/>
        <p:txBody>
          <a:bodyPr/>
          <a:lstStyle/>
          <a:p>
            <a:fld id="{FBD5C363-5D0D-8548-B8DE-3FB3B10E2F44}" type="slidenum">
              <a:rPr lang="nl-NL" smtClean="0"/>
              <a:t>‹nr.›</a:t>
            </a:fld>
            <a:endParaRPr lang="nl-NL"/>
          </a:p>
        </p:txBody>
      </p:sp>
    </p:spTree>
    <p:extLst>
      <p:ext uri="{BB962C8B-B14F-4D97-AF65-F5344CB8AC3E}">
        <p14:creationId xmlns:p14="http://schemas.microsoft.com/office/powerpoint/2010/main" val="910870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B56D89E-779F-2E49-A486-F189A917C7C3}"/>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0A7707B7-6892-8747-94AA-737782A67FB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0D67CDE6-4295-6A44-B5BD-332EAD5875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B5FC76FE-36AA-0B49-A999-F43BD1867656}"/>
              </a:ext>
            </a:extLst>
          </p:cNvPr>
          <p:cNvSpPr>
            <a:spLocks noGrp="1"/>
          </p:cNvSpPr>
          <p:nvPr>
            <p:ph type="dt" sz="half" idx="10"/>
          </p:nvPr>
        </p:nvSpPr>
        <p:spPr/>
        <p:txBody>
          <a:bodyPr/>
          <a:lstStyle/>
          <a:p>
            <a:fld id="{840E8962-7071-BB42-8275-8D68D287201B}" type="datetimeFigureOut">
              <a:rPr lang="nl-NL" smtClean="0"/>
              <a:t>16-02-2022</a:t>
            </a:fld>
            <a:endParaRPr lang="nl-NL"/>
          </a:p>
        </p:txBody>
      </p:sp>
      <p:sp>
        <p:nvSpPr>
          <p:cNvPr id="6" name="Tijdelijke aanduiding voor voettekst 5">
            <a:extLst>
              <a:ext uri="{FF2B5EF4-FFF2-40B4-BE49-F238E27FC236}">
                <a16:creationId xmlns:a16="http://schemas.microsoft.com/office/drawing/2014/main" id="{9CA79BB9-A825-114D-A9A2-7EF53AC39CC4}"/>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C2D9BBAD-1202-114F-A75A-274F21D1FD71}"/>
              </a:ext>
            </a:extLst>
          </p:cNvPr>
          <p:cNvSpPr>
            <a:spLocks noGrp="1"/>
          </p:cNvSpPr>
          <p:nvPr>
            <p:ph type="sldNum" sz="quarter" idx="12"/>
          </p:nvPr>
        </p:nvSpPr>
        <p:spPr/>
        <p:txBody>
          <a:bodyPr/>
          <a:lstStyle/>
          <a:p>
            <a:fld id="{FBD5C363-5D0D-8548-B8DE-3FB3B10E2F44}" type="slidenum">
              <a:rPr lang="nl-NL" smtClean="0"/>
              <a:t>‹nr.›</a:t>
            </a:fld>
            <a:endParaRPr lang="nl-NL"/>
          </a:p>
        </p:txBody>
      </p:sp>
    </p:spTree>
    <p:extLst>
      <p:ext uri="{BB962C8B-B14F-4D97-AF65-F5344CB8AC3E}">
        <p14:creationId xmlns:p14="http://schemas.microsoft.com/office/powerpoint/2010/main" val="1310598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B4879C-6051-3540-A653-BE25341ED77A}"/>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A1F88CBB-01A0-2247-9EFF-992D335F73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5E6DD184-921A-7244-9482-C72174CFC5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063F9973-0BC1-8041-A0F8-0704F28D41FD}"/>
              </a:ext>
            </a:extLst>
          </p:cNvPr>
          <p:cNvSpPr>
            <a:spLocks noGrp="1"/>
          </p:cNvSpPr>
          <p:nvPr>
            <p:ph type="dt" sz="half" idx="10"/>
          </p:nvPr>
        </p:nvSpPr>
        <p:spPr/>
        <p:txBody>
          <a:bodyPr/>
          <a:lstStyle/>
          <a:p>
            <a:fld id="{840E8962-7071-BB42-8275-8D68D287201B}" type="datetimeFigureOut">
              <a:rPr lang="nl-NL" smtClean="0"/>
              <a:t>16-02-2022</a:t>
            </a:fld>
            <a:endParaRPr lang="nl-NL"/>
          </a:p>
        </p:txBody>
      </p:sp>
      <p:sp>
        <p:nvSpPr>
          <p:cNvPr id="6" name="Tijdelijke aanduiding voor voettekst 5">
            <a:extLst>
              <a:ext uri="{FF2B5EF4-FFF2-40B4-BE49-F238E27FC236}">
                <a16:creationId xmlns:a16="http://schemas.microsoft.com/office/drawing/2014/main" id="{6F0A9DB0-B974-3842-A2C6-BC2A8684D4BD}"/>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680BC4D-B976-F542-B426-6142ECF503E2}"/>
              </a:ext>
            </a:extLst>
          </p:cNvPr>
          <p:cNvSpPr>
            <a:spLocks noGrp="1"/>
          </p:cNvSpPr>
          <p:nvPr>
            <p:ph type="sldNum" sz="quarter" idx="12"/>
          </p:nvPr>
        </p:nvSpPr>
        <p:spPr/>
        <p:txBody>
          <a:bodyPr/>
          <a:lstStyle/>
          <a:p>
            <a:fld id="{FBD5C363-5D0D-8548-B8DE-3FB3B10E2F44}" type="slidenum">
              <a:rPr lang="nl-NL" smtClean="0"/>
              <a:t>‹nr.›</a:t>
            </a:fld>
            <a:endParaRPr lang="nl-NL"/>
          </a:p>
        </p:txBody>
      </p:sp>
    </p:spTree>
    <p:extLst>
      <p:ext uri="{BB962C8B-B14F-4D97-AF65-F5344CB8AC3E}">
        <p14:creationId xmlns:p14="http://schemas.microsoft.com/office/powerpoint/2010/main" val="1876670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41661F1-E223-8E49-89B7-42F1ED263F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0EDB0B4F-84EC-E645-9996-DD3868B3EF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7E6D4A6-B0C9-8143-8EBA-04F8D151817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0E8962-7071-BB42-8275-8D68D287201B}" type="datetimeFigureOut">
              <a:rPr lang="nl-NL" smtClean="0"/>
              <a:t>16-02-2022</a:t>
            </a:fld>
            <a:endParaRPr lang="nl-NL"/>
          </a:p>
        </p:txBody>
      </p:sp>
      <p:sp>
        <p:nvSpPr>
          <p:cNvPr id="5" name="Tijdelijke aanduiding voor voettekst 4">
            <a:extLst>
              <a:ext uri="{FF2B5EF4-FFF2-40B4-BE49-F238E27FC236}">
                <a16:creationId xmlns:a16="http://schemas.microsoft.com/office/drawing/2014/main" id="{D174EF94-D8A9-EE4F-BFAD-163A144147F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169F0A72-48BB-114E-8ED4-3404798C0F2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D5C363-5D0D-8548-B8DE-3FB3B10E2F44}" type="slidenum">
              <a:rPr lang="nl-NL" smtClean="0"/>
              <a:t>‹nr.›</a:t>
            </a:fld>
            <a:endParaRPr lang="nl-NL"/>
          </a:p>
        </p:txBody>
      </p:sp>
    </p:spTree>
    <p:extLst>
      <p:ext uri="{BB962C8B-B14F-4D97-AF65-F5344CB8AC3E}">
        <p14:creationId xmlns:p14="http://schemas.microsoft.com/office/powerpoint/2010/main" val="9722642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628689-4BDB-9346-8FBB-4340E90602F0}"/>
              </a:ext>
            </a:extLst>
          </p:cNvPr>
          <p:cNvSpPr>
            <a:spLocks noGrp="1"/>
          </p:cNvSpPr>
          <p:nvPr>
            <p:ph type="title"/>
          </p:nvPr>
        </p:nvSpPr>
        <p:spPr>
          <a:xfrm>
            <a:off x="838200" y="365125"/>
            <a:ext cx="10536936" cy="2128552"/>
          </a:xfrm>
        </p:spPr>
        <p:txBody>
          <a:bodyPr/>
          <a:lstStyle/>
          <a:p>
            <a:pPr algn="ctr"/>
            <a:r>
              <a:rPr lang="nl-NL" b="1" dirty="0"/>
              <a:t>Presentatie Dorpsoverleg Harmelen </a:t>
            </a:r>
            <a:br>
              <a:rPr lang="nl-NL" b="1" dirty="0"/>
            </a:br>
            <a:r>
              <a:rPr lang="nl-NL" b="1" dirty="0"/>
              <a:t>16 februari 2022</a:t>
            </a:r>
          </a:p>
        </p:txBody>
      </p:sp>
      <p:pic>
        <p:nvPicPr>
          <p:cNvPr id="4" name="Picture 4" descr="Home - Lijst van der Does">
            <a:extLst>
              <a:ext uri="{FF2B5EF4-FFF2-40B4-BE49-F238E27FC236}">
                <a16:creationId xmlns:a16="http://schemas.microsoft.com/office/drawing/2014/main" id="{29217733-FF96-CA43-82F1-0EE2AFF4F08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721846" y="3023616"/>
            <a:ext cx="4748308" cy="2128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6241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DED6D7-2567-494B-995E-78D1A60742AD}"/>
              </a:ext>
            </a:extLst>
          </p:cNvPr>
          <p:cNvSpPr>
            <a:spLocks noGrp="1"/>
          </p:cNvSpPr>
          <p:nvPr>
            <p:ph type="title"/>
          </p:nvPr>
        </p:nvSpPr>
        <p:spPr/>
        <p:txBody>
          <a:bodyPr/>
          <a:lstStyle/>
          <a:p>
            <a:pPr algn="ctr"/>
            <a:r>
              <a:rPr lang="nl-NL" b="1" dirty="0"/>
              <a:t>Werk en inkomen</a:t>
            </a:r>
          </a:p>
        </p:txBody>
      </p:sp>
      <p:pic>
        <p:nvPicPr>
          <p:cNvPr id="11266" name="Picture 2" descr="Benut voedseloverschotten voor voedselbanken in Zuid-Holland – Omroep  Hoeksche Waard">
            <a:extLst>
              <a:ext uri="{FF2B5EF4-FFF2-40B4-BE49-F238E27FC236}">
                <a16:creationId xmlns:a16="http://schemas.microsoft.com/office/drawing/2014/main" id="{520997BB-9B05-3340-9833-7F03751B3B1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191000" y="1556798"/>
            <a:ext cx="3810000" cy="2133600"/>
          </a:xfrm>
          <a:prstGeom prst="rect">
            <a:avLst/>
          </a:prstGeom>
          <a:noFill/>
          <a:extLst>
            <a:ext uri="{909E8E84-426E-40DD-AFC4-6F175D3DCCD1}">
              <a14:hiddenFill xmlns:a14="http://schemas.microsoft.com/office/drawing/2010/main">
                <a:solidFill>
                  <a:srgbClr val="FFFFFF"/>
                </a:solidFill>
              </a14:hiddenFill>
            </a:ext>
          </a:extLst>
        </p:spPr>
      </p:pic>
      <p:pic>
        <p:nvPicPr>
          <p:cNvPr id="11268" name="Picture 4" descr="Home - Lijst van der Does">
            <a:extLst>
              <a:ext uri="{FF2B5EF4-FFF2-40B4-BE49-F238E27FC236}">
                <a16:creationId xmlns:a16="http://schemas.microsoft.com/office/drawing/2014/main" id="{B5BE325B-0BCE-564C-942D-63BD7FC14F8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78963" y="150813"/>
            <a:ext cx="2578100" cy="1155700"/>
          </a:xfrm>
          <a:prstGeom prst="rect">
            <a:avLst/>
          </a:prstGeom>
          <a:noFill/>
          <a:extLst>
            <a:ext uri="{909E8E84-426E-40DD-AFC4-6F175D3DCCD1}">
              <a14:hiddenFill xmlns:a14="http://schemas.microsoft.com/office/drawing/2010/main">
                <a:solidFill>
                  <a:srgbClr val="FFFFFF"/>
                </a:solidFill>
              </a14:hiddenFill>
            </a:ext>
          </a:extLst>
        </p:spPr>
      </p:pic>
      <p:sp>
        <p:nvSpPr>
          <p:cNvPr id="6" name="Tekstvak 5">
            <a:extLst>
              <a:ext uri="{FF2B5EF4-FFF2-40B4-BE49-F238E27FC236}">
                <a16:creationId xmlns:a16="http://schemas.microsoft.com/office/drawing/2014/main" id="{B957697A-0CC2-7C47-ADFA-3765066BF870}"/>
              </a:ext>
            </a:extLst>
          </p:cNvPr>
          <p:cNvSpPr txBox="1"/>
          <p:nvPr/>
        </p:nvSpPr>
        <p:spPr>
          <a:xfrm>
            <a:off x="1024128" y="4096512"/>
            <a:ext cx="9692640" cy="1477328"/>
          </a:xfrm>
          <a:prstGeom prst="rect">
            <a:avLst/>
          </a:prstGeom>
          <a:noFill/>
        </p:spPr>
        <p:txBody>
          <a:bodyPr wrap="square">
            <a:spAutoFit/>
          </a:bodyPr>
          <a:lstStyle/>
          <a:p>
            <a:pPr lvl="0"/>
            <a:r>
              <a:rPr lang="nl-NL" sz="1800" dirty="0">
                <a:effectLst/>
                <a:latin typeface="Calibri" panose="020F0502020204030204" pitchFamily="34" charset="0"/>
                <a:ea typeface="Calibri" panose="020F0502020204030204" pitchFamily="34" charset="0"/>
                <a:cs typeface="Times New Roman" panose="02020603050405020304" pitchFamily="18" charset="0"/>
              </a:rPr>
              <a:t>Het armoedebeleid moet erop gericht zijn dat iedereen mee kan doen. Vaak is er nog te weinig kennis van de mogelijkheden bij de mensen die het nodig hebben (ook het onderzoek van de rekenkamer heeft dat aangegeven). Ook is er nog steeds een hoge drempel om er gebruik van het maken. Opnieuw willen we kijken naar het instellen van een zgn. W –pas . Doel is ook om de Voedselbank overbodig te maken.</a:t>
            </a:r>
          </a:p>
        </p:txBody>
      </p:sp>
    </p:spTree>
    <p:extLst>
      <p:ext uri="{BB962C8B-B14F-4D97-AF65-F5344CB8AC3E}">
        <p14:creationId xmlns:p14="http://schemas.microsoft.com/office/powerpoint/2010/main" val="3660587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F5089F-232E-C843-BDA2-F21AE67CA904}"/>
              </a:ext>
            </a:extLst>
          </p:cNvPr>
          <p:cNvSpPr>
            <a:spLocks noGrp="1"/>
          </p:cNvSpPr>
          <p:nvPr>
            <p:ph type="title"/>
          </p:nvPr>
        </p:nvSpPr>
        <p:spPr/>
        <p:txBody>
          <a:bodyPr/>
          <a:lstStyle/>
          <a:p>
            <a:pPr algn="ctr"/>
            <a:r>
              <a:rPr lang="nl-NL" b="1" dirty="0"/>
              <a:t>Financiën</a:t>
            </a:r>
          </a:p>
        </p:txBody>
      </p:sp>
      <p:pic>
        <p:nvPicPr>
          <p:cNvPr id="12292" name="Picture 4" descr="Home - Lijst van der Does">
            <a:extLst>
              <a:ext uri="{FF2B5EF4-FFF2-40B4-BE49-F238E27FC236}">
                <a16:creationId xmlns:a16="http://schemas.microsoft.com/office/drawing/2014/main" id="{2DFDDB35-F867-F444-B821-F5C0477C61D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50388" y="97632"/>
            <a:ext cx="2578100" cy="11557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FINANCIËN ~ Stem van Krimpen">
            <a:extLst>
              <a:ext uri="{FF2B5EF4-FFF2-40B4-BE49-F238E27FC236}">
                <a16:creationId xmlns:a16="http://schemas.microsoft.com/office/drawing/2014/main" id="{AF9505E7-000A-9F45-91CD-27E8C4939401}"/>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385888" y="1953689"/>
            <a:ext cx="4336988" cy="264450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Bnp, weg ermee. De shift van welvaart naar welzijn vraagt om een nieuw  meetinstrument">
            <a:extLst>
              <a:ext uri="{FF2B5EF4-FFF2-40B4-BE49-F238E27FC236}">
                <a16:creationId xmlns:a16="http://schemas.microsoft.com/office/drawing/2014/main" id="{B80D40F6-C070-804C-9803-E47763CCF4B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11477" y="1953689"/>
            <a:ext cx="4722329" cy="2644504"/>
          </a:xfrm>
          <a:prstGeom prst="rect">
            <a:avLst/>
          </a:prstGeom>
          <a:noFill/>
          <a:extLst>
            <a:ext uri="{909E8E84-426E-40DD-AFC4-6F175D3DCCD1}">
              <a14:hiddenFill xmlns:a14="http://schemas.microsoft.com/office/drawing/2010/main">
                <a:solidFill>
                  <a:srgbClr val="FFFFFF"/>
                </a:solidFill>
              </a14:hiddenFill>
            </a:ext>
          </a:extLst>
        </p:spPr>
      </p:pic>
      <p:sp>
        <p:nvSpPr>
          <p:cNvPr id="7" name="Tekstvak 6">
            <a:extLst>
              <a:ext uri="{FF2B5EF4-FFF2-40B4-BE49-F238E27FC236}">
                <a16:creationId xmlns:a16="http://schemas.microsoft.com/office/drawing/2014/main" id="{373FF97C-D696-2544-9AB0-579C69AD459D}"/>
              </a:ext>
            </a:extLst>
          </p:cNvPr>
          <p:cNvSpPr txBox="1"/>
          <p:nvPr/>
        </p:nvSpPr>
        <p:spPr>
          <a:xfrm>
            <a:off x="1243584" y="5047488"/>
            <a:ext cx="10515600" cy="1477328"/>
          </a:xfrm>
          <a:prstGeom prst="rect">
            <a:avLst/>
          </a:prstGeom>
          <a:noFill/>
        </p:spPr>
        <p:txBody>
          <a:bodyPr wrap="square">
            <a:spAutoFit/>
          </a:bodyPr>
          <a:lstStyle/>
          <a:p>
            <a:pPr lvl="0"/>
            <a:r>
              <a:rPr lang="nl-NL" sz="1800" dirty="0">
                <a:effectLst/>
                <a:latin typeface="Calibri" panose="020F0502020204030204" pitchFamily="34" charset="0"/>
                <a:ea typeface="Calibri" panose="020F0502020204030204" pitchFamily="34" charset="0"/>
                <a:cs typeface="Times New Roman" panose="02020603050405020304" pitchFamily="18" charset="0"/>
              </a:rPr>
              <a:t>Huishoudboekje van de gemeente moet op orde zijn. Geld investeren in zorg (in de volle breedte) is belangrijk. In principe geen OZB verhoging.</a:t>
            </a:r>
          </a:p>
          <a:p>
            <a:pPr marL="457200"/>
            <a:r>
              <a:rPr lang="nl-NL" sz="1800" b="1" dirty="0">
                <a:effectLst/>
                <a:latin typeface="Calibri" panose="020F0502020204030204" pitchFamily="34" charset="0"/>
                <a:ea typeface="Calibri" panose="020F0502020204030204" pitchFamily="34" charset="0"/>
                <a:cs typeface="Times New Roman" panose="02020603050405020304" pitchFamily="18" charset="0"/>
              </a:rPr>
              <a:t> </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r>
              <a:rPr lang="nl-NL" sz="1800" b="1" dirty="0">
                <a:effectLst/>
                <a:latin typeface="Calibri" panose="020F0502020204030204" pitchFamily="34" charset="0"/>
                <a:ea typeface="Calibri" panose="020F0502020204030204" pitchFamily="34" charset="0"/>
                <a:cs typeface="Times New Roman" panose="02020603050405020304" pitchFamily="18" charset="0"/>
              </a:rPr>
              <a:t> </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r>
              <a:rPr lang="nl-NL" sz="18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951000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09AE7F-654C-1D40-BDC9-25FD2509763B}"/>
              </a:ext>
            </a:extLst>
          </p:cNvPr>
          <p:cNvSpPr>
            <a:spLocks noGrp="1"/>
          </p:cNvSpPr>
          <p:nvPr>
            <p:ph type="title"/>
          </p:nvPr>
        </p:nvSpPr>
        <p:spPr/>
        <p:txBody>
          <a:bodyPr/>
          <a:lstStyle/>
          <a:p>
            <a:pPr algn="ctr"/>
            <a:r>
              <a:rPr lang="nl-NL" b="1" dirty="0"/>
              <a:t>STEM OP</a:t>
            </a:r>
          </a:p>
        </p:txBody>
      </p:sp>
      <p:pic>
        <p:nvPicPr>
          <p:cNvPr id="4" name="Picture 4" descr="Home - Lijst van der Does">
            <a:extLst>
              <a:ext uri="{FF2B5EF4-FFF2-40B4-BE49-F238E27FC236}">
                <a16:creationId xmlns:a16="http://schemas.microsoft.com/office/drawing/2014/main" id="{0CA9D80A-E88B-B74C-8029-E5CD7927D8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96768" y="2163972"/>
            <a:ext cx="5930138" cy="2658338"/>
          </a:xfrm>
          <a:prstGeom prst="rect">
            <a:avLst/>
          </a:prstGeom>
          <a:noFill/>
          <a:extLst>
            <a:ext uri="{909E8E84-426E-40DD-AFC4-6F175D3DCCD1}">
              <a14:hiddenFill xmlns:a14="http://schemas.microsoft.com/office/drawing/2010/main">
                <a:solidFill>
                  <a:srgbClr val="FFFFFF"/>
                </a:solidFill>
              </a14:hiddenFill>
            </a:ext>
          </a:extLst>
        </p:spPr>
      </p:pic>
      <p:sp>
        <p:nvSpPr>
          <p:cNvPr id="5" name="Tekstvak 4">
            <a:extLst>
              <a:ext uri="{FF2B5EF4-FFF2-40B4-BE49-F238E27FC236}">
                <a16:creationId xmlns:a16="http://schemas.microsoft.com/office/drawing/2014/main" id="{F2CBBB32-DEE2-1C49-B2EF-D1CA0A23BE49}"/>
              </a:ext>
            </a:extLst>
          </p:cNvPr>
          <p:cNvSpPr txBox="1"/>
          <p:nvPr/>
        </p:nvSpPr>
        <p:spPr>
          <a:xfrm>
            <a:off x="4291584" y="5596128"/>
            <a:ext cx="3633216" cy="369332"/>
          </a:xfrm>
          <a:prstGeom prst="rect">
            <a:avLst/>
          </a:prstGeom>
          <a:noFill/>
        </p:spPr>
        <p:txBody>
          <a:bodyPr wrap="square" rtlCol="0">
            <a:spAutoFit/>
          </a:bodyPr>
          <a:lstStyle/>
          <a:p>
            <a:r>
              <a:rPr lang="nl-NL" dirty="0" err="1"/>
              <a:t>https</a:t>
            </a:r>
            <a:r>
              <a:rPr lang="nl-NL" dirty="0"/>
              <a:t>://</a:t>
            </a:r>
            <a:r>
              <a:rPr lang="nl-NL" dirty="0" err="1"/>
              <a:t>www.lijstvanderdoes.nl</a:t>
            </a:r>
            <a:endParaRPr lang="nl-NL" dirty="0"/>
          </a:p>
        </p:txBody>
      </p:sp>
    </p:spTree>
    <p:extLst>
      <p:ext uri="{BB962C8B-B14F-4D97-AF65-F5344CB8AC3E}">
        <p14:creationId xmlns:p14="http://schemas.microsoft.com/office/powerpoint/2010/main" val="1092561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956406-49F8-6F41-B6DD-2ABDC159B738}"/>
              </a:ext>
            </a:extLst>
          </p:cNvPr>
          <p:cNvSpPr>
            <a:spLocks noGrp="1"/>
          </p:cNvSpPr>
          <p:nvPr>
            <p:ph type="title"/>
          </p:nvPr>
        </p:nvSpPr>
        <p:spPr/>
        <p:txBody>
          <a:bodyPr/>
          <a:lstStyle/>
          <a:p>
            <a:pPr algn="ctr"/>
            <a:r>
              <a:rPr lang="nl-NL" b="1" dirty="0"/>
              <a:t>Natuur en Energie</a:t>
            </a:r>
          </a:p>
        </p:txBody>
      </p:sp>
      <p:pic>
        <p:nvPicPr>
          <p:cNvPr id="4" name="Picture 4" descr="Mogelijk zonnepanelen op geluidswal langs N11 - INTO business">
            <a:extLst>
              <a:ext uri="{FF2B5EF4-FFF2-40B4-BE49-F238E27FC236}">
                <a16:creationId xmlns:a16="http://schemas.microsoft.com/office/drawing/2014/main" id="{011C19D1-E3A8-B54E-BA72-F629BEF1070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497383" y="1864646"/>
            <a:ext cx="2162514" cy="216251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Geen windturbines rondom de woonwijken van Weesp en omstreken - Petities.nl">
            <a:extLst>
              <a:ext uri="{FF2B5EF4-FFF2-40B4-BE49-F238E27FC236}">
                <a16:creationId xmlns:a16="http://schemas.microsoft.com/office/drawing/2014/main" id="{CCBDFFBE-BA67-A34E-A61E-90776548E7C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1042" y="1943894"/>
            <a:ext cx="3082734" cy="2162515"/>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Home - Lijst van der Does">
            <a:extLst>
              <a:ext uri="{FF2B5EF4-FFF2-40B4-BE49-F238E27FC236}">
                <a16:creationId xmlns:a16="http://schemas.microsoft.com/office/drawing/2014/main" id="{B1D89EA8-57D2-D144-B933-4CE2AE6DD04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13900" y="111919"/>
            <a:ext cx="2578100" cy="1155700"/>
          </a:xfrm>
          <a:prstGeom prst="rect">
            <a:avLst/>
          </a:prstGeom>
          <a:noFill/>
          <a:extLst>
            <a:ext uri="{909E8E84-426E-40DD-AFC4-6F175D3DCCD1}">
              <a14:hiddenFill xmlns:a14="http://schemas.microsoft.com/office/drawing/2010/main">
                <a:solidFill>
                  <a:srgbClr val="FFFFFF"/>
                </a:solidFill>
              </a14:hiddenFill>
            </a:ext>
          </a:extLst>
        </p:spPr>
      </p:pic>
      <p:sp>
        <p:nvSpPr>
          <p:cNvPr id="7" name="Tekstvak 6">
            <a:extLst>
              <a:ext uri="{FF2B5EF4-FFF2-40B4-BE49-F238E27FC236}">
                <a16:creationId xmlns:a16="http://schemas.microsoft.com/office/drawing/2014/main" id="{68DB635A-1B17-4145-9A98-10BD3DC07018}"/>
              </a:ext>
            </a:extLst>
          </p:cNvPr>
          <p:cNvSpPr txBox="1"/>
          <p:nvPr/>
        </p:nvSpPr>
        <p:spPr>
          <a:xfrm>
            <a:off x="1584960" y="4401312"/>
            <a:ext cx="7559040" cy="1754326"/>
          </a:xfrm>
          <a:prstGeom prst="rect">
            <a:avLst/>
          </a:prstGeom>
          <a:noFill/>
        </p:spPr>
        <p:txBody>
          <a:bodyPr wrap="square">
            <a:spAutoFit/>
          </a:bodyPr>
          <a:lstStyle/>
          <a:p>
            <a:pPr lvl="0"/>
            <a:r>
              <a:rPr lang="nl-NL" sz="1800" dirty="0" err="1">
                <a:effectLst/>
                <a:latin typeface="Calibri" panose="020F0502020204030204" pitchFamily="34" charset="0"/>
                <a:ea typeface="Calibri" panose="020F0502020204030204" pitchFamily="34" charset="0"/>
                <a:cs typeface="Times New Roman" panose="02020603050405020304" pitchFamily="18" charset="0"/>
              </a:rPr>
              <a:t>Lijstvander</a:t>
            </a:r>
            <a:r>
              <a:rPr lang="nl-NL" dirty="0" err="1">
                <a:latin typeface="Calibri" panose="020F0502020204030204" pitchFamily="34" charset="0"/>
                <a:ea typeface="Calibri" panose="020F0502020204030204" pitchFamily="34" charset="0"/>
                <a:cs typeface="Times New Roman" panose="02020603050405020304" pitchFamily="18" charset="0"/>
              </a:rPr>
              <a:t>Does</a:t>
            </a:r>
            <a:r>
              <a:rPr lang="nl-NL" dirty="0">
                <a:latin typeface="Calibri" panose="020F0502020204030204" pitchFamily="34" charset="0"/>
                <a:ea typeface="Calibri" panose="020F0502020204030204" pitchFamily="34" charset="0"/>
                <a:cs typeface="Times New Roman" panose="02020603050405020304" pitchFamily="18" charset="0"/>
              </a:rPr>
              <a:t> is </a:t>
            </a:r>
            <a:r>
              <a:rPr lang="nl-NL" sz="1800" dirty="0">
                <a:effectLst/>
                <a:latin typeface="Calibri" panose="020F0502020204030204" pitchFamily="34" charset="0"/>
                <a:ea typeface="Calibri" panose="020F0502020204030204" pitchFamily="34" charset="0"/>
                <a:cs typeface="Times New Roman" panose="02020603050405020304" pitchFamily="18" charset="0"/>
              </a:rPr>
              <a:t>VOOR energietransitie, </a:t>
            </a:r>
            <a:r>
              <a:rPr lang="nl-NL" sz="1800" dirty="0" err="1">
                <a:effectLst/>
                <a:latin typeface="Calibri" panose="020F0502020204030204" pitchFamily="34" charset="0"/>
                <a:ea typeface="Calibri" panose="020F0502020204030204" pitchFamily="34" charset="0"/>
                <a:cs typeface="Times New Roman" panose="02020603050405020304" pitchFamily="18" charset="0"/>
              </a:rPr>
              <a:t>LijstvanderDoes</a:t>
            </a:r>
            <a:r>
              <a:rPr lang="nl-NL" sz="1800" dirty="0">
                <a:effectLst/>
                <a:latin typeface="Calibri" panose="020F0502020204030204" pitchFamily="34" charset="0"/>
                <a:ea typeface="Calibri" panose="020F0502020204030204" pitchFamily="34" charset="0"/>
                <a:cs typeface="Times New Roman" panose="02020603050405020304" pitchFamily="18" charset="0"/>
              </a:rPr>
              <a:t> staat achter haar inwoners die strijden tegen de enorme hoge windturbines van 240/270 meter hoog. Deze turbines hebben gezondheidsrisico’s voor mens en dier en een goed onderzoek ontbreekt nog volledig. Een alternatief zou zijn een zonnelint langs de A12. De eerste aanzet wordt nu gerealiseerd langs de snelweg bij De Meern. Ook is het een geluidswal, dus twee vliegen in één klap.</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61020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956406-49F8-6F41-B6DD-2ABDC159B738}"/>
              </a:ext>
            </a:extLst>
          </p:cNvPr>
          <p:cNvSpPr>
            <a:spLocks noGrp="1"/>
          </p:cNvSpPr>
          <p:nvPr>
            <p:ph type="title"/>
          </p:nvPr>
        </p:nvSpPr>
        <p:spPr/>
        <p:txBody>
          <a:bodyPr/>
          <a:lstStyle/>
          <a:p>
            <a:pPr algn="ctr"/>
            <a:r>
              <a:rPr lang="nl-NL" b="1" dirty="0"/>
              <a:t>Veiligheid</a:t>
            </a:r>
          </a:p>
        </p:txBody>
      </p:sp>
      <p:pic>
        <p:nvPicPr>
          <p:cNvPr id="4098" name="Picture 2" descr="Sluispraat: stadsmarinier en wijkagent in gesprek met buurtbewoners |  SAMENLEVING - YouTube">
            <a:extLst>
              <a:ext uri="{FF2B5EF4-FFF2-40B4-BE49-F238E27FC236}">
                <a16:creationId xmlns:a16="http://schemas.microsoft.com/office/drawing/2014/main" id="{D1514CD6-F483-4741-9FF4-58FD69285E4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696292" y="1172340"/>
            <a:ext cx="4557692" cy="3413868"/>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ome - Lijst van der Does">
            <a:extLst>
              <a:ext uri="{FF2B5EF4-FFF2-40B4-BE49-F238E27FC236}">
                <a16:creationId xmlns:a16="http://schemas.microsoft.com/office/drawing/2014/main" id="{E1F728F1-E71D-6C40-9752-0656D5F7480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13900" y="0"/>
            <a:ext cx="2578100" cy="1155700"/>
          </a:xfrm>
          <a:prstGeom prst="rect">
            <a:avLst/>
          </a:prstGeom>
          <a:noFill/>
          <a:extLst>
            <a:ext uri="{909E8E84-426E-40DD-AFC4-6F175D3DCCD1}">
              <a14:hiddenFill xmlns:a14="http://schemas.microsoft.com/office/drawing/2010/main">
                <a:solidFill>
                  <a:srgbClr val="FFFFFF"/>
                </a:solidFill>
              </a14:hiddenFill>
            </a:ext>
          </a:extLst>
        </p:spPr>
      </p:pic>
      <p:sp>
        <p:nvSpPr>
          <p:cNvPr id="6" name="Tekstvak 5">
            <a:extLst>
              <a:ext uri="{FF2B5EF4-FFF2-40B4-BE49-F238E27FC236}">
                <a16:creationId xmlns:a16="http://schemas.microsoft.com/office/drawing/2014/main" id="{B56A2B84-4133-184E-BA1D-17490A429672}"/>
              </a:ext>
            </a:extLst>
          </p:cNvPr>
          <p:cNvSpPr txBox="1"/>
          <p:nvPr/>
        </p:nvSpPr>
        <p:spPr>
          <a:xfrm>
            <a:off x="2950464" y="5169409"/>
            <a:ext cx="6254496" cy="369332"/>
          </a:xfrm>
          <a:prstGeom prst="rect">
            <a:avLst/>
          </a:prstGeom>
          <a:noFill/>
        </p:spPr>
        <p:txBody>
          <a:bodyPr wrap="square">
            <a:spAutoFit/>
          </a:bodyPr>
          <a:lstStyle/>
          <a:p>
            <a:pPr lvl="0"/>
            <a:r>
              <a:rPr lang="nl-NL" sz="1800" dirty="0">
                <a:effectLst/>
                <a:latin typeface="Calibri" panose="020F0502020204030204" pitchFamily="34" charset="0"/>
                <a:ea typeface="Calibri" panose="020F0502020204030204" pitchFamily="34" charset="0"/>
                <a:cs typeface="Times New Roman" panose="02020603050405020304" pitchFamily="18" charset="0"/>
              </a:rPr>
              <a:t>            Politie moet weer in gesprek komen met de samenleving.</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72573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7514D1-2FC1-5C46-AF95-640ED470B430}"/>
              </a:ext>
            </a:extLst>
          </p:cNvPr>
          <p:cNvSpPr>
            <a:spLocks noGrp="1"/>
          </p:cNvSpPr>
          <p:nvPr>
            <p:ph type="title"/>
          </p:nvPr>
        </p:nvSpPr>
        <p:spPr/>
        <p:txBody>
          <a:bodyPr/>
          <a:lstStyle/>
          <a:p>
            <a:pPr algn="ctr"/>
            <a:r>
              <a:rPr lang="nl-NL" b="1" dirty="0"/>
              <a:t>Ruimtelijke ordening</a:t>
            </a:r>
          </a:p>
        </p:txBody>
      </p:sp>
      <p:pic>
        <p:nvPicPr>
          <p:cNvPr id="5122" name="Picture 2" descr="Bestemmingsplan Buitengebied Harmelen - PDF Gratis download">
            <a:extLst>
              <a:ext uri="{FF2B5EF4-FFF2-40B4-BE49-F238E27FC236}">
                <a16:creationId xmlns:a16="http://schemas.microsoft.com/office/drawing/2014/main" id="{77B95D25-F16E-6C44-8ED7-8D294AC61EF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877056" y="1690688"/>
            <a:ext cx="3877056" cy="3392424"/>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Home - Lijst van der Does">
            <a:extLst>
              <a:ext uri="{FF2B5EF4-FFF2-40B4-BE49-F238E27FC236}">
                <a16:creationId xmlns:a16="http://schemas.microsoft.com/office/drawing/2014/main" id="{65057C7B-88B3-374B-92E7-38FE77A24EF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13900" y="0"/>
            <a:ext cx="2578100" cy="1155700"/>
          </a:xfrm>
          <a:prstGeom prst="rect">
            <a:avLst/>
          </a:prstGeom>
          <a:noFill/>
          <a:extLst>
            <a:ext uri="{909E8E84-426E-40DD-AFC4-6F175D3DCCD1}">
              <a14:hiddenFill xmlns:a14="http://schemas.microsoft.com/office/drawing/2010/main">
                <a:solidFill>
                  <a:srgbClr val="FFFFFF"/>
                </a:solidFill>
              </a14:hiddenFill>
            </a:ext>
          </a:extLst>
        </p:spPr>
      </p:pic>
      <p:sp>
        <p:nvSpPr>
          <p:cNvPr id="6" name="Tekstvak 5">
            <a:extLst>
              <a:ext uri="{FF2B5EF4-FFF2-40B4-BE49-F238E27FC236}">
                <a16:creationId xmlns:a16="http://schemas.microsoft.com/office/drawing/2014/main" id="{46A6AD5C-EAE1-784B-A56D-C8740445478C}"/>
              </a:ext>
            </a:extLst>
          </p:cNvPr>
          <p:cNvSpPr txBox="1"/>
          <p:nvPr/>
        </p:nvSpPr>
        <p:spPr>
          <a:xfrm>
            <a:off x="3413760" y="4934077"/>
            <a:ext cx="5657088" cy="1477328"/>
          </a:xfrm>
          <a:prstGeom prst="rect">
            <a:avLst/>
          </a:prstGeom>
          <a:noFill/>
        </p:spPr>
        <p:txBody>
          <a:bodyPr wrap="square">
            <a:spAutoFit/>
          </a:bodyPr>
          <a:lstStyle/>
          <a:p>
            <a:pPr marL="342900" lvl="0" indent="-342900">
              <a:buFont typeface="Symbol" pitchFamily="2" charset="2"/>
              <a:buChar char=""/>
            </a:pPr>
            <a:endParaRPr lang="nl-NL" dirty="0">
              <a:latin typeface="Calibri" panose="020F0502020204030204" pitchFamily="34" charset="0"/>
              <a:ea typeface="Calibri" panose="020F0502020204030204" pitchFamily="34" charset="0"/>
              <a:cs typeface="Times New Roman" panose="02020603050405020304" pitchFamily="18" charset="0"/>
            </a:endParaRPr>
          </a:p>
          <a:p>
            <a:pPr lvl="0"/>
            <a:r>
              <a:rPr lang="nl-NL" sz="1800" dirty="0">
                <a:effectLst/>
                <a:latin typeface="Calibri" panose="020F0502020204030204" pitchFamily="34" charset="0"/>
                <a:ea typeface="Calibri" panose="020F0502020204030204" pitchFamily="34" charset="0"/>
                <a:cs typeface="Times New Roman" panose="02020603050405020304" pitchFamily="18" charset="0"/>
              </a:rPr>
              <a:t>De zogenaamde rode contouren moeten gehandhaafd blijven om onze groene omgeving zoveel mogelijk te besparen. Geavanceerde natuurspeeltuinen genieten de voorkeur.</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9433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C53681C-7B98-8149-B5A1-704623A5B2AC}"/>
              </a:ext>
            </a:extLst>
          </p:cNvPr>
          <p:cNvSpPr>
            <a:spLocks noGrp="1"/>
          </p:cNvSpPr>
          <p:nvPr>
            <p:ph type="title"/>
          </p:nvPr>
        </p:nvSpPr>
        <p:spPr/>
        <p:txBody>
          <a:bodyPr/>
          <a:lstStyle/>
          <a:p>
            <a:pPr algn="ctr"/>
            <a:r>
              <a:rPr lang="nl-NL" b="1" dirty="0"/>
              <a:t>Participatie/inspraak</a:t>
            </a:r>
          </a:p>
        </p:txBody>
      </p:sp>
      <p:pic>
        <p:nvPicPr>
          <p:cNvPr id="6146" name="Picture 2" descr="Wat architecten in participatie te bieden hebben - De Architect">
            <a:extLst>
              <a:ext uri="{FF2B5EF4-FFF2-40B4-BE49-F238E27FC236}">
                <a16:creationId xmlns:a16="http://schemas.microsoft.com/office/drawing/2014/main" id="{26294A64-9D03-D246-B1D3-0088FBB673E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209104" y="1565910"/>
            <a:ext cx="3773791" cy="2479531"/>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Home - Lijst van der Does">
            <a:extLst>
              <a:ext uri="{FF2B5EF4-FFF2-40B4-BE49-F238E27FC236}">
                <a16:creationId xmlns:a16="http://schemas.microsoft.com/office/drawing/2014/main" id="{288BD24D-D03D-5B47-9A4D-E36A5F3E3D5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13900" y="0"/>
            <a:ext cx="2578100" cy="1155700"/>
          </a:xfrm>
          <a:prstGeom prst="rect">
            <a:avLst/>
          </a:prstGeom>
          <a:noFill/>
          <a:extLst>
            <a:ext uri="{909E8E84-426E-40DD-AFC4-6F175D3DCCD1}">
              <a14:hiddenFill xmlns:a14="http://schemas.microsoft.com/office/drawing/2010/main">
                <a:solidFill>
                  <a:srgbClr val="FFFFFF"/>
                </a:solidFill>
              </a14:hiddenFill>
            </a:ext>
          </a:extLst>
        </p:spPr>
      </p:pic>
      <p:sp>
        <p:nvSpPr>
          <p:cNvPr id="6" name="Tekstvak 5">
            <a:extLst>
              <a:ext uri="{FF2B5EF4-FFF2-40B4-BE49-F238E27FC236}">
                <a16:creationId xmlns:a16="http://schemas.microsoft.com/office/drawing/2014/main" id="{23AFA59E-AE50-6B4E-B29F-A6A05F52AA79}"/>
              </a:ext>
            </a:extLst>
          </p:cNvPr>
          <p:cNvSpPr txBox="1"/>
          <p:nvPr/>
        </p:nvSpPr>
        <p:spPr>
          <a:xfrm>
            <a:off x="3072384" y="4169664"/>
            <a:ext cx="6071616" cy="2308324"/>
          </a:xfrm>
          <a:prstGeom prst="rect">
            <a:avLst/>
          </a:prstGeom>
          <a:noFill/>
        </p:spPr>
        <p:txBody>
          <a:bodyPr wrap="square">
            <a:spAutoFit/>
          </a:bodyPr>
          <a:lstStyle/>
          <a:p>
            <a:pPr lvl="0"/>
            <a:r>
              <a:rPr lang="nl-NL"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Participatie is meedoen, meedenken en meebeslissen voordat plannen onomkeerbaar zijn. </a:t>
            </a:r>
            <a:r>
              <a:rPr lang="nl-NL" sz="18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LijstvanderDoes</a:t>
            </a:r>
            <a:r>
              <a:rPr lang="nl-NL"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staat voor werkelijke participatie waarin de inwoners echt mee kunnen doen en mee kunnen besluiten over de zaken die hen aan het hart gaan. Participatie als voorgesteld door </a:t>
            </a:r>
            <a:r>
              <a:rPr lang="nl-NL" sz="18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LijstvanderDoes</a:t>
            </a:r>
            <a:r>
              <a:rPr lang="nl-NL"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maakt optimaal gebruik van het </a:t>
            </a:r>
            <a:r>
              <a:rPr lang="nl-NL"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grotere collectieve denkvermogen</a:t>
            </a:r>
            <a:r>
              <a:rPr lang="nl-NL"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waardoor besluiten vaak creatiever zijn en veel breder worden gedragen.</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82140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81E823-FABD-0E45-B236-30EAEB6EE55B}"/>
              </a:ext>
            </a:extLst>
          </p:cNvPr>
          <p:cNvSpPr>
            <a:spLocks noGrp="1"/>
          </p:cNvSpPr>
          <p:nvPr>
            <p:ph type="title"/>
          </p:nvPr>
        </p:nvSpPr>
        <p:spPr/>
        <p:txBody>
          <a:bodyPr/>
          <a:lstStyle/>
          <a:p>
            <a:pPr algn="ctr"/>
            <a:r>
              <a:rPr lang="nl-NL" b="1" dirty="0"/>
              <a:t>Kunst en Cultuur</a:t>
            </a:r>
          </a:p>
        </p:txBody>
      </p:sp>
      <p:pic>
        <p:nvPicPr>
          <p:cNvPr id="7170" name="Picture 2" descr="kunstenaars, kunst en cultuur | GroenLinks Berkelland">
            <a:extLst>
              <a:ext uri="{FF2B5EF4-FFF2-40B4-BE49-F238E27FC236}">
                <a16:creationId xmlns:a16="http://schemas.microsoft.com/office/drawing/2014/main" id="{E7B49212-ED05-7643-8AB4-E460E10AFDA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798379" y="1511998"/>
            <a:ext cx="4789373" cy="2682049"/>
          </a:xfrm>
          <a:prstGeom prst="rect">
            <a:avLst/>
          </a:prstGeom>
          <a:noFill/>
          <a:extLst>
            <a:ext uri="{909E8E84-426E-40DD-AFC4-6F175D3DCCD1}">
              <a14:hiddenFill xmlns:a14="http://schemas.microsoft.com/office/drawing/2010/main">
                <a:solidFill>
                  <a:srgbClr val="FFFFFF"/>
                </a:solidFill>
              </a14:hiddenFill>
            </a:ext>
          </a:extLst>
        </p:spPr>
      </p:pic>
      <p:pic>
        <p:nvPicPr>
          <p:cNvPr id="7172" name="Picture 4" descr="Home - Lijst van der Does">
            <a:extLst>
              <a:ext uri="{FF2B5EF4-FFF2-40B4-BE49-F238E27FC236}">
                <a16:creationId xmlns:a16="http://schemas.microsoft.com/office/drawing/2014/main" id="{24784A2A-A76F-7441-8B0C-3DB1C5FCA26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81118" y="79375"/>
            <a:ext cx="2578100" cy="1155700"/>
          </a:xfrm>
          <a:prstGeom prst="rect">
            <a:avLst/>
          </a:prstGeom>
          <a:noFill/>
          <a:extLst>
            <a:ext uri="{909E8E84-426E-40DD-AFC4-6F175D3DCCD1}">
              <a14:hiddenFill xmlns:a14="http://schemas.microsoft.com/office/drawing/2010/main">
                <a:solidFill>
                  <a:srgbClr val="FFFFFF"/>
                </a:solidFill>
              </a14:hiddenFill>
            </a:ext>
          </a:extLst>
        </p:spPr>
      </p:pic>
      <p:sp>
        <p:nvSpPr>
          <p:cNvPr id="6" name="Tekstvak 5">
            <a:extLst>
              <a:ext uri="{FF2B5EF4-FFF2-40B4-BE49-F238E27FC236}">
                <a16:creationId xmlns:a16="http://schemas.microsoft.com/office/drawing/2014/main" id="{5FDD8C07-6EEE-8B42-B7B3-A7A6A86DBC8F}"/>
              </a:ext>
            </a:extLst>
          </p:cNvPr>
          <p:cNvSpPr txBox="1"/>
          <p:nvPr/>
        </p:nvSpPr>
        <p:spPr>
          <a:xfrm>
            <a:off x="3657600" y="4694589"/>
            <a:ext cx="5657088" cy="646331"/>
          </a:xfrm>
          <a:prstGeom prst="rect">
            <a:avLst/>
          </a:prstGeom>
          <a:noFill/>
        </p:spPr>
        <p:txBody>
          <a:bodyPr wrap="square">
            <a:spAutoFit/>
          </a:bodyPr>
          <a:lstStyle/>
          <a:p>
            <a:pPr lvl="0"/>
            <a:r>
              <a:rPr lang="nl-NL" dirty="0">
                <a:latin typeface="Calibri" panose="020F0502020204030204" pitchFamily="34" charset="0"/>
                <a:ea typeface="Calibri" panose="020F0502020204030204" pitchFamily="34" charset="0"/>
                <a:cs typeface="Times New Roman" panose="02020603050405020304" pitchFamily="18" charset="0"/>
              </a:rPr>
              <a:t>K</a:t>
            </a:r>
            <a:r>
              <a:rPr lang="nl-NL" sz="1800" dirty="0">
                <a:effectLst/>
                <a:latin typeface="Calibri" panose="020F0502020204030204" pitchFamily="34" charset="0"/>
                <a:ea typeface="Calibri" panose="020F0502020204030204" pitchFamily="34" charset="0"/>
                <a:cs typeface="Times New Roman" panose="02020603050405020304" pitchFamily="18" charset="0"/>
              </a:rPr>
              <a:t>unst en cultuur moet voor iedereen bereikbaar zijn.</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p>
            <a:pPr marL="457200"/>
            <a:r>
              <a:rPr lang="nl-NL" sz="1800" b="1" dirty="0">
                <a:effectLst/>
                <a:latin typeface="Calibri" panose="020F0502020204030204" pitchFamily="34" charset="0"/>
                <a:ea typeface="Calibri" panose="020F0502020204030204" pitchFamily="34" charset="0"/>
                <a:cs typeface="Times New Roman" panose="02020603050405020304" pitchFamily="18" charset="0"/>
              </a:rPr>
              <a:t> </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03553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07AE64-2B20-F445-A578-6950A8D40650}"/>
              </a:ext>
            </a:extLst>
          </p:cNvPr>
          <p:cNvSpPr>
            <a:spLocks noGrp="1"/>
          </p:cNvSpPr>
          <p:nvPr>
            <p:ph type="title"/>
          </p:nvPr>
        </p:nvSpPr>
        <p:spPr/>
        <p:txBody>
          <a:bodyPr/>
          <a:lstStyle/>
          <a:p>
            <a:pPr algn="ctr"/>
            <a:r>
              <a:rPr lang="nl-NL" b="1" dirty="0"/>
              <a:t>Wonen en volkshuisvesting</a:t>
            </a:r>
          </a:p>
        </p:txBody>
      </p:sp>
      <p:pic>
        <p:nvPicPr>
          <p:cNvPr id="8194" name="Picture 2" descr="Tiny houses op eigen erf of een woning splitsen? Etten-Leur denkt graag mee  | Etten-Leur | bndestem.nl">
            <a:extLst>
              <a:ext uri="{FF2B5EF4-FFF2-40B4-BE49-F238E27FC236}">
                <a16:creationId xmlns:a16="http://schemas.microsoft.com/office/drawing/2014/main" id="{00ADFD5C-DD78-704E-B08F-89A4906065F7}"/>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072020" y="1690688"/>
            <a:ext cx="4848790" cy="2549525"/>
          </a:xfrm>
          <a:prstGeom prst="rect">
            <a:avLst/>
          </a:prstGeom>
          <a:noFill/>
          <a:extLst>
            <a:ext uri="{909E8E84-426E-40DD-AFC4-6F175D3DCCD1}">
              <a14:hiddenFill xmlns:a14="http://schemas.microsoft.com/office/drawing/2010/main">
                <a:solidFill>
                  <a:srgbClr val="FFFFFF"/>
                </a:solidFill>
              </a14:hiddenFill>
            </a:ext>
          </a:extLst>
        </p:spPr>
      </p:pic>
      <p:pic>
        <p:nvPicPr>
          <p:cNvPr id="8196" name="Picture 4" descr="Woongroep steeds populairder onder ouderen: 'Ik hoef hier nooit meer weg' |  Binnenland | gelderlander.nl">
            <a:extLst>
              <a:ext uri="{FF2B5EF4-FFF2-40B4-BE49-F238E27FC236}">
                <a16:creationId xmlns:a16="http://schemas.microsoft.com/office/drawing/2014/main" id="{4578D13A-C9DF-0947-9470-A1CFB38A341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38830" y="1690687"/>
            <a:ext cx="4848790" cy="2549525"/>
          </a:xfrm>
          <a:prstGeom prst="rect">
            <a:avLst/>
          </a:prstGeom>
          <a:noFill/>
          <a:extLst>
            <a:ext uri="{909E8E84-426E-40DD-AFC4-6F175D3DCCD1}">
              <a14:hiddenFill xmlns:a14="http://schemas.microsoft.com/office/drawing/2010/main">
                <a:solidFill>
                  <a:srgbClr val="FFFFFF"/>
                </a:solidFill>
              </a14:hiddenFill>
            </a:ext>
          </a:extLst>
        </p:spPr>
      </p:pic>
      <p:pic>
        <p:nvPicPr>
          <p:cNvPr id="8198" name="Picture 6" descr="Home - Lijst van der Does">
            <a:extLst>
              <a:ext uri="{FF2B5EF4-FFF2-40B4-BE49-F238E27FC236}">
                <a16:creationId xmlns:a16="http://schemas.microsoft.com/office/drawing/2014/main" id="{17E5CDD5-3C05-5847-92D8-B466BE8F705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613900" y="107950"/>
            <a:ext cx="2578100" cy="1155700"/>
          </a:xfrm>
          <a:prstGeom prst="rect">
            <a:avLst/>
          </a:prstGeom>
          <a:noFill/>
          <a:extLst>
            <a:ext uri="{909E8E84-426E-40DD-AFC4-6F175D3DCCD1}">
              <a14:hiddenFill xmlns:a14="http://schemas.microsoft.com/office/drawing/2010/main">
                <a:solidFill>
                  <a:srgbClr val="FFFFFF"/>
                </a:solidFill>
              </a14:hiddenFill>
            </a:ext>
          </a:extLst>
        </p:spPr>
      </p:pic>
      <p:sp>
        <p:nvSpPr>
          <p:cNvPr id="7" name="Tekstvak 6">
            <a:extLst>
              <a:ext uri="{FF2B5EF4-FFF2-40B4-BE49-F238E27FC236}">
                <a16:creationId xmlns:a16="http://schemas.microsoft.com/office/drawing/2014/main" id="{852485D4-5305-1643-8090-A0F8B64008D7}"/>
              </a:ext>
            </a:extLst>
          </p:cNvPr>
          <p:cNvSpPr txBox="1"/>
          <p:nvPr/>
        </p:nvSpPr>
        <p:spPr>
          <a:xfrm>
            <a:off x="1175575" y="4667249"/>
            <a:ext cx="10412045" cy="1415772"/>
          </a:xfrm>
          <a:prstGeom prst="rect">
            <a:avLst/>
          </a:prstGeom>
          <a:noFill/>
        </p:spPr>
        <p:txBody>
          <a:bodyPr wrap="square">
            <a:spAutoFit/>
          </a:bodyPr>
          <a:lstStyle/>
          <a:p>
            <a:pPr lvl="0"/>
            <a:r>
              <a:rPr lang="nl-NL" dirty="0"/>
              <a:t>Eigen woningzoekende voorrang geven op een woning zowel bij huur als koop. Een aantal gemeenten hebben dit al en we vinden dat alle mogelijkheden daarvoor onderzocht moeten worden.</a:t>
            </a:r>
          </a:p>
          <a:p>
            <a:r>
              <a:rPr lang="nl-NL" dirty="0"/>
              <a:t>Alternatieve woonvormen voor jong en oud moeten kansen krijgen. We hopen dat de gemeente open </a:t>
            </a:r>
            <a:r>
              <a:rPr lang="nl-NL" dirty="0" err="1"/>
              <a:t>minded</a:t>
            </a:r>
            <a:r>
              <a:rPr lang="nl-NL" dirty="0"/>
              <a:t>  kijkt naar mogelijkheden en initiatieven een kans geeft.</a:t>
            </a:r>
          </a:p>
          <a:p>
            <a:pPr lvl="0"/>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854964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2F0B0F-049A-2941-BC69-2168B7D62606}"/>
              </a:ext>
            </a:extLst>
          </p:cNvPr>
          <p:cNvSpPr>
            <a:spLocks noGrp="1"/>
          </p:cNvSpPr>
          <p:nvPr>
            <p:ph type="title"/>
          </p:nvPr>
        </p:nvSpPr>
        <p:spPr/>
        <p:txBody>
          <a:bodyPr/>
          <a:lstStyle/>
          <a:p>
            <a:pPr algn="ctr"/>
            <a:r>
              <a:rPr lang="nl-NL" b="1" dirty="0"/>
              <a:t>Zorg dichtbij</a:t>
            </a:r>
          </a:p>
        </p:txBody>
      </p:sp>
      <p:pic>
        <p:nvPicPr>
          <p:cNvPr id="9218" name="Picture 2" descr="HAP terug in Woerden - Inwonersbelangen">
            <a:extLst>
              <a:ext uri="{FF2B5EF4-FFF2-40B4-BE49-F238E27FC236}">
                <a16:creationId xmlns:a16="http://schemas.microsoft.com/office/drawing/2014/main" id="{35A1F560-0840-4741-8614-6429F0AD971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309622" y="1690688"/>
            <a:ext cx="5176010" cy="3214575"/>
          </a:xfrm>
          <a:prstGeom prst="rect">
            <a:avLst/>
          </a:prstGeom>
          <a:noFill/>
          <a:extLst>
            <a:ext uri="{909E8E84-426E-40DD-AFC4-6F175D3DCCD1}">
              <a14:hiddenFill xmlns:a14="http://schemas.microsoft.com/office/drawing/2010/main">
                <a:solidFill>
                  <a:srgbClr val="FFFFFF"/>
                </a:solidFill>
              </a14:hiddenFill>
            </a:ext>
          </a:extLst>
        </p:spPr>
      </p:pic>
      <p:pic>
        <p:nvPicPr>
          <p:cNvPr id="9220" name="Picture 4" descr="Home - Lijst van der Does">
            <a:extLst>
              <a:ext uri="{FF2B5EF4-FFF2-40B4-BE49-F238E27FC236}">
                <a16:creationId xmlns:a16="http://schemas.microsoft.com/office/drawing/2014/main" id="{0F0F169B-2E4D-A04E-8BD9-0691E8BB476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13900" y="107950"/>
            <a:ext cx="2578100" cy="1155700"/>
          </a:xfrm>
          <a:prstGeom prst="rect">
            <a:avLst/>
          </a:prstGeom>
          <a:noFill/>
          <a:extLst>
            <a:ext uri="{909E8E84-426E-40DD-AFC4-6F175D3DCCD1}">
              <a14:hiddenFill xmlns:a14="http://schemas.microsoft.com/office/drawing/2010/main">
                <a:solidFill>
                  <a:srgbClr val="FFFFFF"/>
                </a:solidFill>
              </a14:hiddenFill>
            </a:ext>
          </a:extLst>
        </p:spPr>
      </p:pic>
      <p:sp>
        <p:nvSpPr>
          <p:cNvPr id="6" name="Tekstvak 5">
            <a:extLst>
              <a:ext uri="{FF2B5EF4-FFF2-40B4-BE49-F238E27FC236}">
                <a16:creationId xmlns:a16="http://schemas.microsoft.com/office/drawing/2014/main" id="{090652BC-B490-A94A-ACA3-DE0382781B95}"/>
              </a:ext>
            </a:extLst>
          </p:cNvPr>
          <p:cNvSpPr txBox="1"/>
          <p:nvPr/>
        </p:nvSpPr>
        <p:spPr>
          <a:xfrm>
            <a:off x="1853184" y="5249704"/>
            <a:ext cx="8583168" cy="370807"/>
          </a:xfrm>
          <a:prstGeom prst="rect">
            <a:avLst/>
          </a:prstGeom>
          <a:noFill/>
        </p:spPr>
        <p:txBody>
          <a:bodyPr wrap="square">
            <a:spAutoFit/>
          </a:bodyPr>
          <a:lstStyle/>
          <a:p>
            <a:pPr lvl="0"/>
            <a:r>
              <a:rPr lang="nl-NL" sz="1800" dirty="0">
                <a:effectLst/>
                <a:latin typeface="Calibri" panose="020F0502020204030204" pitchFamily="34" charset="0"/>
                <a:ea typeface="Calibri" panose="020F0502020204030204" pitchFamily="34" charset="0"/>
                <a:cs typeface="Times New Roman" panose="02020603050405020304" pitchFamily="18" charset="0"/>
              </a:rPr>
              <a:t>Een huisartsenpost, spoedeisende hulp afdeling en een 24 uurs Apotheek in Woerden.</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9319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A974FD-42C9-C04E-A35B-2C3747F624D6}"/>
              </a:ext>
            </a:extLst>
          </p:cNvPr>
          <p:cNvSpPr>
            <a:spLocks noGrp="1"/>
          </p:cNvSpPr>
          <p:nvPr>
            <p:ph type="title"/>
          </p:nvPr>
        </p:nvSpPr>
        <p:spPr>
          <a:xfrm>
            <a:off x="838200" y="365125"/>
            <a:ext cx="10515600" cy="1325563"/>
          </a:xfrm>
        </p:spPr>
        <p:txBody>
          <a:bodyPr/>
          <a:lstStyle/>
          <a:p>
            <a:pPr algn="ctr"/>
            <a:r>
              <a:rPr lang="nl-NL" b="1" dirty="0"/>
              <a:t>Verkeer</a:t>
            </a:r>
          </a:p>
        </p:txBody>
      </p:sp>
      <p:pic>
        <p:nvPicPr>
          <p:cNvPr id="10242" name="Picture 2" descr="Aanleg oostelijke randweg Harmelen van start - Woerden.TV">
            <a:extLst>
              <a:ext uri="{FF2B5EF4-FFF2-40B4-BE49-F238E27FC236}">
                <a16:creationId xmlns:a16="http://schemas.microsoft.com/office/drawing/2014/main" id="{878CDE98-0758-2D46-8791-6FC9F868917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713648" y="1468396"/>
            <a:ext cx="4764704" cy="1829540"/>
          </a:xfrm>
          <a:prstGeom prst="rect">
            <a:avLst/>
          </a:prstGeom>
          <a:noFill/>
          <a:extLst>
            <a:ext uri="{909E8E84-426E-40DD-AFC4-6F175D3DCCD1}">
              <a14:hiddenFill xmlns:a14="http://schemas.microsoft.com/office/drawing/2010/main">
                <a:solidFill>
                  <a:srgbClr val="FFFFFF"/>
                </a:solidFill>
              </a14:hiddenFill>
            </a:ext>
          </a:extLst>
        </p:spPr>
      </p:pic>
      <p:pic>
        <p:nvPicPr>
          <p:cNvPr id="10244" name="Picture 4" descr="Home - Lijst van der Does">
            <a:extLst>
              <a:ext uri="{FF2B5EF4-FFF2-40B4-BE49-F238E27FC236}">
                <a16:creationId xmlns:a16="http://schemas.microsoft.com/office/drawing/2014/main" id="{72387B60-C7AC-7F46-8CC7-CA70090FE92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93250" y="104776"/>
            <a:ext cx="2578100" cy="1155700"/>
          </a:xfrm>
          <a:prstGeom prst="rect">
            <a:avLst/>
          </a:prstGeom>
          <a:noFill/>
          <a:extLst>
            <a:ext uri="{909E8E84-426E-40DD-AFC4-6F175D3DCCD1}">
              <a14:hiddenFill xmlns:a14="http://schemas.microsoft.com/office/drawing/2010/main">
                <a:solidFill>
                  <a:srgbClr val="FFFFFF"/>
                </a:solidFill>
              </a14:hiddenFill>
            </a:ext>
          </a:extLst>
        </p:spPr>
      </p:pic>
      <p:sp>
        <p:nvSpPr>
          <p:cNvPr id="6" name="Tekstvak 5">
            <a:extLst>
              <a:ext uri="{FF2B5EF4-FFF2-40B4-BE49-F238E27FC236}">
                <a16:creationId xmlns:a16="http://schemas.microsoft.com/office/drawing/2014/main" id="{AF54A2BF-D7AD-9043-9319-883582DA8F56}"/>
              </a:ext>
            </a:extLst>
          </p:cNvPr>
          <p:cNvSpPr txBox="1"/>
          <p:nvPr/>
        </p:nvSpPr>
        <p:spPr>
          <a:xfrm>
            <a:off x="1146048" y="3645408"/>
            <a:ext cx="10207752" cy="2246769"/>
          </a:xfrm>
          <a:prstGeom prst="rect">
            <a:avLst/>
          </a:prstGeom>
          <a:noFill/>
        </p:spPr>
        <p:txBody>
          <a:bodyPr wrap="square">
            <a:spAutoFit/>
          </a:bodyPr>
          <a:lstStyle/>
          <a:p>
            <a:r>
              <a:rPr lang="nl-NL" dirty="0"/>
              <a:t>Goede randwegen zijn noodzakelijk. Parkeren in de binnenstad in Woerden moet eenvoudig en eenduidig zijn. Ook voor de inwoners van de kernen moet het centrum van Woerden bereikbaar blijven. De verkeersontsluiting bij het ontwikkelen van nieuwe bouwplannen moet beter.</a:t>
            </a:r>
            <a:r>
              <a:rPr lang="nl-NL" b="1" dirty="0"/>
              <a:t> Betrek hier ook de inwoners bij, zij weten als geen ander welke routes het beste zijn (fietsers gebruiken vaak allerlei efficiënte routes). Voor Harmelen geldt dat er veilige fietsroutes moeten zijn vooral ook voor de schoolgaande jeugd. Haanwijk en </a:t>
            </a:r>
            <a:r>
              <a:rPr lang="nl-NL" b="1" dirty="0" err="1"/>
              <a:t>Harmelerwaard</a:t>
            </a:r>
            <a:r>
              <a:rPr lang="nl-NL" b="1" dirty="0"/>
              <a:t> blijven gevaarlijke routes. We moeten nadenken hoe we dit veiliger kunnen maken, bijvoorbeeld aansluiting randweg om zo het verkeer over Haanwijk aanzienlijk te verminderen.</a:t>
            </a:r>
            <a:endParaRPr lang="nl-NL" dirty="0"/>
          </a:p>
          <a:p>
            <a:pPr lvl="0"/>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05185453"/>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TotalTime>
  <Words>514</Words>
  <Application>Microsoft Macintosh PowerPoint</Application>
  <PresentationFormat>Breedbeeld</PresentationFormat>
  <Paragraphs>30</Paragraphs>
  <Slides>12</Slides>
  <Notes>1</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12</vt:i4>
      </vt:variant>
    </vt:vector>
  </HeadingPairs>
  <TitlesOfParts>
    <vt:vector size="17" baseType="lpstr">
      <vt:lpstr>Arial</vt:lpstr>
      <vt:lpstr>Calibri</vt:lpstr>
      <vt:lpstr>Calibri Light</vt:lpstr>
      <vt:lpstr>Symbol</vt:lpstr>
      <vt:lpstr>Kantoorthema</vt:lpstr>
      <vt:lpstr>Presentatie Dorpsoverleg Harmelen  16 februari 2022</vt:lpstr>
      <vt:lpstr>Natuur en Energie</vt:lpstr>
      <vt:lpstr>Veiligheid</vt:lpstr>
      <vt:lpstr>Ruimtelijke ordening</vt:lpstr>
      <vt:lpstr>Participatie/inspraak</vt:lpstr>
      <vt:lpstr>Kunst en Cultuur</vt:lpstr>
      <vt:lpstr>Wonen en volkshuisvesting</vt:lpstr>
      <vt:lpstr>Zorg dichtbij</vt:lpstr>
      <vt:lpstr>Verkeer</vt:lpstr>
      <vt:lpstr>Werk en inkomen</vt:lpstr>
      <vt:lpstr>Financiën</vt:lpstr>
      <vt:lpstr>STEM OP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Natuur en Energie</dc:title>
  <dc:creator>Monique Verheyen</dc:creator>
  <cp:lastModifiedBy>Monique Verheyen</cp:lastModifiedBy>
  <cp:revision>5</cp:revision>
  <dcterms:created xsi:type="dcterms:W3CDTF">2022-02-16T17:51:12Z</dcterms:created>
  <dcterms:modified xsi:type="dcterms:W3CDTF">2022-02-16T20:02:09Z</dcterms:modified>
</cp:coreProperties>
</file>