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58" r:id="rId5"/>
    <p:sldId id="270" r:id="rId6"/>
    <p:sldId id="271" r:id="rId7"/>
    <p:sldId id="259" r:id="rId8"/>
    <p:sldId id="273" r:id="rId9"/>
    <p:sldId id="276" r:id="rId10"/>
    <p:sldId id="277" r:id="rId11"/>
    <p:sldId id="274" r:id="rId12"/>
    <p:sldId id="278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39FD42-1A81-4D14-8F27-F3CEA0B20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0D163F4F-3A5E-4264-9CBF-F7B59421D4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4D22363-40DF-409E-A144-33C24C9E5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E61C314C-AE41-4AE8-9063-D87AD7E9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022BA0A2-2CB0-4306-A7DD-B8D65D1C2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7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E87E156-55BC-488F-AA6F-D6B4453E1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82A2F4F9-A17D-4179-9C8F-F3454C5214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BF13670-757A-48A2-B9E0-48AA9049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94C1C46B-C0CC-4636-9381-47682681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4B7BB03-91EC-4ABA-8574-371BD33A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68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FD623C9B-829F-4BF1-90D5-3A8F49CF6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F47CED9A-DFFE-4905-A42E-C551FC684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481DC5EC-9272-46B5-B901-0BBAAC9D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A57801D8-E039-4F8F-815A-DC72D6DE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64955DD-859A-4B44-99E1-FDA677D4A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99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C23A7AB-919A-4076-B016-6ABE37DD9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F692B5D-A40F-41AE-A343-5466E1E3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07005F4C-DDE1-48E9-8A17-11AD4F6B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EC601DC-6D4A-401F-80D0-56D12BDF2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EB01D91-FBE9-4A61-8043-E1303BA5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668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3681887-57C4-42EB-AB37-36E6B5BC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6384F673-658D-40FA-B6C2-D53102535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3481D9EB-EEF0-4D26-9064-68BF9CB0C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52E3E140-4DD2-441A-BD67-2F6DDB0D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91332C89-3E16-4C97-A05E-985DC36DE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203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0A9D672-3D2E-46C4-B355-56CED122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C1541654-9800-4A03-97B7-591707051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E9818E5A-6CCB-447F-A3B2-67DD5239F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8B886589-3E3A-4AF7-9B4B-D578233B1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E66AF485-0F5B-4B3A-9261-5755EDF34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8B1D370A-2B3B-4AD9-BC40-611BD8B9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94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976C28E2-25DF-402F-9141-B1B4718C5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289CE13D-FAF6-4E56-B20A-2EB40D8D8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829F1E62-86FF-44FE-8C0B-9E06EB11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681935DC-4281-40B3-846F-0FF18BB7F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CF78571B-4CDF-4A41-A0C3-514930422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9AED0E8F-8041-4CBA-ABA3-25392424A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9248D059-B6F3-4987-BC22-8B6A93F89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29958831-3974-4B87-8B30-2AA4BE1B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25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02913C1-97D8-45D8-9135-DCFD5FEC9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9C3D0854-E81B-45F3-8EE0-63040B942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F701AC25-EA8D-4C02-9CBD-C5051453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7EC6CCF9-1E80-4544-8297-721F05F25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3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0D85A7A8-39A5-4B05-9664-F8BA51BE5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2454F7C8-AF91-46DA-B34B-01953B72B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E0300164-03B8-4025-ACAD-3E274C7C9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92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90C514-EE1D-4B55-8746-EEB338EC6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900937B-2481-4C7B-BC91-8D1331B5A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D669A52B-D86B-4780-A16B-BF40B25D7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F32D7E8-1518-4105-A6A6-32CCE96D3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484A866D-77DC-44F6-8068-2318656F9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4D3E9F6F-C4B0-4347-8EFA-833095D0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720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B03B429E-7B8F-40AF-89CC-DBE18F08C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6A637177-FB5F-41DC-BA56-889D41292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6FF0B208-A19D-4A87-A221-E5A4E0FA8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0F1D7E3-AEA1-440D-AC8B-9DF7977F6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14D875E4-C6C0-47AB-BFEF-9AA67AD57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9DE1A96B-7A11-4CC5-8619-E31D4E6D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28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926E8129-23AA-4E5C-9939-D5A950174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FE70985D-A8AE-495E-82FC-27D45B9F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534E75BB-4CF4-4E82-9F8C-DD00684CCF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854EF-33B3-408B-9F6F-A62E04AD097D}" type="datetimeFigureOut">
              <a:rPr lang="nl-NL" smtClean="0"/>
              <a:t>26-10-2021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CCC0A4B-22FE-465D-988C-72092EE82C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51620782-DEA6-484C-8E86-9807220107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B05FB-916C-4964-82DC-38FDF02D71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10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A36965D1-7402-4816-BE49-6002DAC48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Autofit/>
          </a:bodyPr>
          <a:lstStyle/>
          <a:p>
            <a:r>
              <a:rPr lang="nl-NL" b="1" dirty="0">
                <a:solidFill>
                  <a:schemeClr val="bg1"/>
                </a:solidFill>
              </a:rPr>
              <a:t>De toekomst van Harmelen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r>
              <a:rPr lang="nl-NL" sz="2000" b="1" dirty="0">
                <a:solidFill>
                  <a:schemeClr val="bg1"/>
                </a:solidFill>
              </a:rPr>
              <a:t>Dorpsoverleg </a:t>
            </a:r>
            <a:r>
              <a:rPr lang="nl-NL" b="1" dirty="0" smtClean="0">
                <a:solidFill>
                  <a:schemeClr val="bg1"/>
                </a:solidFill>
              </a:rPr>
              <a:t>27-10-202</a:t>
            </a:r>
            <a:r>
              <a:rPr lang="nl-NL" b="1" dirty="0">
                <a:solidFill>
                  <a:schemeClr val="bg1"/>
                </a:solidFill>
              </a:rPr>
              <a:t>1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B4A50D45-5E91-4448-9394-9862F999A0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382" y="1039135"/>
            <a:ext cx="4047843" cy="3411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157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9BFC80-ADEB-4D1B-BE84-BED4070A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4. Verkeer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Ontwikkelingen rond verkeer:</a:t>
            </a:r>
          </a:p>
          <a:p>
            <a:pPr lvl="1"/>
            <a:r>
              <a:rPr lang="nl-NL" sz="2000" dirty="0"/>
              <a:t>Woningbouwplannen</a:t>
            </a:r>
          </a:p>
          <a:p>
            <a:pPr lvl="2"/>
            <a:r>
              <a:rPr lang="nl-NL" dirty="0"/>
              <a:t>Huidige en toekomstige </a:t>
            </a:r>
          </a:p>
          <a:p>
            <a:pPr lvl="1"/>
            <a:r>
              <a:rPr lang="nl-NL" sz="2000" dirty="0"/>
              <a:t>Uitbreiding bedrijventerrein Putkop 2</a:t>
            </a:r>
          </a:p>
          <a:p>
            <a:pPr lvl="1"/>
            <a:r>
              <a:rPr lang="nl-NL" sz="2000" dirty="0"/>
              <a:t>Fietsende schoolgaande jeugd </a:t>
            </a:r>
          </a:p>
          <a:p>
            <a:pPr lvl="1"/>
            <a:r>
              <a:rPr lang="nl-NL" sz="2000" dirty="0"/>
              <a:t>Toename recreatief (fiets)verkeer </a:t>
            </a:r>
          </a:p>
          <a:p>
            <a:pPr lvl="1"/>
            <a:endParaRPr lang="nl-NL" sz="2000" b="1" dirty="0"/>
          </a:p>
          <a:p>
            <a:pPr marL="0" indent="0">
              <a:buNone/>
            </a:pPr>
            <a:r>
              <a:rPr lang="nl-NL" sz="2400" dirty="0"/>
              <a:t>A12 en de directe omgeving</a:t>
            </a:r>
          </a:p>
          <a:p>
            <a:pPr lvl="1"/>
            <a:r>
              <a:rPr lang="nl-NL" sz="2000" dirty="0"/>
              <a:t>Fijnstof</a:t>
            </a:r>
          </a:p>
          <a:p>
            <a:pPr lvl="1"/>
            <a:r>
              <a:rPr lang="nl-NL" sz="2000" dirty="0"/>
              <a:t>Geluidsoverlast </a:t>
            </a:r>
            <a:r>
              <a:rPr lang="nl-NL" sz="2000" b="1" dirty="0"/>
              <a:t>	</a:t>
            </a:r>
          </a:p>
          <a:p>
            <a:pPr marL="0" indent="0">
              <a:buNone/>
            </a:pPr>
            <a:endParaRPr lang="nl-NL" sz="2200" b="1" dirty="0"/>
          </a:p>
          <a:p>
            <a:pPr marL="0" indent="0">
              <a:buNone/>
            </a:pPr>
            <a:r>
              <a:rPr lang="nl-NL" sz="2400" b="1" i="1" dirty="0"/>
              <a:t>Consequenties van keuzes?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4600" y="504995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5258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9BFC80-ADEB-4D1B-BE84-BED4070A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5. Groen voor sport en recreatie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6"/>
            <a:ext cx="10515600" cy="4912133"/>
          </a:xfrm>
        </p:spPr>
        <p:txBody>
          <a:bodyPr>
            <a:normAutofit fontScale="55000" lnSpcReduction="20000"/>
          </a:bodyPr>
          <a:lstStyle/>
          <a:p>
            <a:r>
              <a:rPr lang="nl-NL" sz="4400" dirty="0"/>
              <a:t>Harmelen </a:t>
            </a:r>
          </a:p>
          <a:p>
            <a:pPr lvl="1"/>
            <a:r>
              <a:rPr lang="nl-NL" sz="3600" dirty="0"/>
              <a:t>Dorp in het Groene Hart</a:t>
            </a:r>
          </a:p>
          <a:p>
            <a:pPr marL="457200" lvl="1" indent="0">
              <a:buNone/>
            </a:pPr>
            <a:r>
              <a:rPr lang="nl-NL" sz="3600" dirty="0"/>
              <a:t>of</a:t>
            </a:r>
          </a:p>
          <a:p>
            <a:pPr lvl="1"/>
            <a:r>
              <a:rPr lang="nl-NL" sz="3600" dirty="0"/>
              <a:t>Groen dorp in het Groene Hart</a:t>
            </a:r>
          </a:p>
          <a:p>
            <a:pPr marL="457200" lvl="1" indent="0">
              <a:buNone/>
            </a:pPr>
            <a:endParaRPr lang="nl-NL" sz="3600" dirty="0"/>
          </a:p>
          <a:p>
            <a:r>
              <a:rPr lang="nl-NL" sz="4400" dirty="0"/>
              <a:t>Groene buffers met bomen en struiken</a:t>
            </a:r>
          </a:p>
          <a:p>
            <a:pPr lvl="1"/>
            <a:r>
              <a:rPr lang="nl-NL" sz="3600" dirty="0"/>
              <a:t>Langs  A12</a:t>
            </a:r>
          </a:p>
          <a:p>
            <a:pPr lvl="1"/>
            <a:r>
              <a:rPr lang="nl-NL" sz="3600" dirty="0"/>
              <a:t>Tussen Harmelen en Utrecht (Vleuten en de Meern)</a:t>
            </a:r>
          </a:p>
          <a:p>
            <a:pPr lvl="1"/>
            <a:r>
              <a:rPr lang="nl-NL" sz="3600" dirty="0"/>
              <a:t>Rust en stilte gebied</a:t>
            </a:r>
          </a:p>
          <a:p>
            <a:pPr marL="457200" lvl="1" indent="0">
              <a:buNone/>
            </a:pPr>
            <a:endParaRPr lang="nl-NL" sz="3600" dirty="0"/>
          </a:p>
          <a:p>
            <a:r>
              <a:rPr lang="nl-NL" sz="4400" dirty="0"/>
              <a:t>Aanleg buitensport en recreatie</a:t>
            </a:r>
          </a:p>
          <a:p>
            <a:pPr lvl="1"/>
            <a:r>
              <a:rPr lang="nl-NL" sz="3600" dirty="0"/>
              <a:t>Mountainbike paden</a:t>
            </a:r>
          </a:p>
          <a:p>
            <a:pPr lvl="1"/>
            <a:r>
              <a:rPr lang="nl-NL" sz="3600" dirty="0"/>
              <a:t>Fietspaden</a:t>
            </a:r>
          </a:p>
          <a:p>
            <a:pPr lvl="1"/>
            <a:r>
              <a:rPr lang="nl-NL" sz="3600" dirty="0"/>
              <a:t>Wandelpaden</a:t>
            </a:r>
          </a:p>
          <a:p>
            <a:pPr marL="0" indent="0">
              <a:buNone/>
            </a:pPr>
            <a:r>
              <a:rPr lang="nl-NL" sz="4400" b="1" i="1" dirty="0"/>
              <a:t>Consequenties van keuzes?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16896" y="513873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8169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En verder?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Naar aanleiding van vanavond</a:t>
            </a:r>
          </a:p>
          <a:p>
            <a:pPr lvl="1"/>
            <a:r>
              <a:rPr lang="nl-NL" dirty="0"/>
              <a:t>Opstellen dorpsvisie op basis jullie meningen en opmerkingen</a:t>
            </a:r>
          </a:p>
          <a:p>
            <a:pPr lvl="1"/>
            <a:r>
              <a:rPr lang="nl-NL" dirty="0"/>
              <a:t>Presenteren aan de andere inwoners van Harmelen</a:t>
            </a:r>
          </a:p>
          <a:p>
            <a:pPr lvl="1"/>
            <a:r>
              <a:rPr lang="nl-NL" dirty="0"/>
              <a:t>Presenteren aan college en de gemeenteraad Woerden</a:t>
            </a:r>
          </a:p>
          <a:p>
            <a:pPr lvl="1"/>
            <a:r>
              <a:rPr lang="nl-NL" dirty="0"/>
              <a:t>Voortdurend aandacht vestigen op de Dorpsvisie van Harmelen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Maar daar hebben wij jouw hulp bij nodig!</a:t>
            </a:r>
          </a:p>
          <a:p>
            <a:pPr marL="457200" lvl="1" indent="0">
              <a:buNone/>
            </a:pPr>
            <a:r>
              <a:rPr lang="nl-NL" b="1" dirty="0">
                <a:solidFill>
                  <a:srgbClr val="FF0000"/>
                </a:solidFill>
              </a:rPr>
              <a:t>Wil jij je inzetten voor de toekomst van Harmelen?</a:t>
            </a:r>
          </a:p>
          <a:p>
            <a:pPr marL="457200" lvl="1" indent="0">
              <a:buNone/>
            </a:pPr>
            <a:r>
              <a:rPr lang="nl-NL" b="1" dirty="0">
                <a:solidFill>
                  <a:srgbClr val="FF0000"/>
                </a:solidFill>
              </a:rPr>
              <a:t>Wil jij meedenken over een bepaald onderwerp?</a:t>
            </a:r>
          </a:p>
          <a:p>
            <a:pPr marL="457200" lvl="1" indent="0">
              <a:buNone/>
            </a:pPr>
            <a:r>
              <a:rPr lang="nl-NL" b="1" dirty="0">
                <a:solidFill>
                  <a:srgbClr val="FF0000"/>
                </a:solidFill>
              </a:rPr>
              <a:t>Heb jij specifieke kennis of kan je iets bijdragen? </a:t>
            </a:r>
          </a:p>
          <a:p>
            <a:pPr marL="457200" lvl="1" indent="0">
              <a:buNone/>
            </a:pPr>
            <a:endParaRPr lang="nl-NL" b="1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nl-NL" b="1">
                <a:solidFill>
                  <a:srgbClr val="FF0000"/>
                </a:solidFill>
              </a:rPr>
              <a:t>Allemaal </a:t>
            </a:r>
            <a:r>
              <a:rPr lang="nl-NL" b="1" dirty="0">
                <a:solidFill>
                  <a:srgbClr val="FF0000"/>
                </a:solidFill>
              </a:rPr>
              <a:t>van harte welkom!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16896" y="513873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426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0863FE4-5092-48F3-AE7B-C053796B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Agenda Dorpsoverleg 27 oktober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4600" y="504995"/>
            <a:ext cx="1219200" cy="102806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6C1B53BB-7D24-4A7D-B23C-CB2141CE1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20.00 uur: Opening en mededelingen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20.05 uur: Presentatie van Treemark</a:t>
            </a:r>
          </a:p>
          <a:p>
            <a:pPr marL="0" indent="0">
              <a:buNone/>
            </a:pPr>
            <a:r>
              <a:rPr lang="nl-NL" sz="2200" dirty="0"/>
              <a:t>Bomen aanplanten &amp; vervangen in ‘de hoofdstad van het Groene Hart’</a:t>
            </a:r>
          </a:p>
          <a:p>
            <a:pPr marL="0" indent="0">
              <a:buNone/>
            </a:pPr>
            <a:r>
              <a:rPr lang="nl-NL" sz="2200" dirty="0"/>
              <a:t>Presentatie van de plannen in Harmelen</a:t>
            </a:r>
          </a:p>
          <a:p>
            <a:pPr marL="0" indent="0">
              <a:buNone/>
            </a:pPr>
            <a:endParaRPr lang="nl-NL" sz="2200" dirty="0"/>
          </a:p>
          <a:p>
            <a:r>
              <a:rPr lang="nl-NL" dirty="0"/>
              <a:t>20.30 uur: Van de wethouder</a:t>
            </a:r>
          </a:p>
          <a:p>
            <a:pPr marL="0" indent="0">
              <a:buNone/>
            </a:pPr>
            <a:r>
              <a:rPr lang="nl-NL" dirty="0"/>
              <a:t>Wethouder Ad de Regt praat ons bij over Harmelen en Woerden</a:t>
            </a:r>
          </a:p>
          <a:p>
            <a:endParaRPr lang="nl-NL" dirty="0"/>
          </a:p>
          <a:p>
            <a:r>
              <a:rPr lang="nl-NL" dirty="0"/>
              <a:t>20.45 uur: De toekomst van Harmelen</a:t>
            </a:r>
          </a:p>
          <a:p>
            <a:pPr marL="0" indent="0">
              <a:buNone/>
            </a:pPr>
            <a:r>
              <a:rPr lang="nl-NL" dirty="0"/>
              <a:t>	•	Introductie</a:t>
            </a:r>
          </a:p>
          <a:p>
            <a:pPr marL="0" indent="0">
              <a:buNone/>
            </a:pPr>
            <a:r>
              <a:rPr lang="nl-NL" dirty="0"/>
              <a:t>	•	Waar staan we </a:t>
            </a:r>
          </a:p>
          <a:p>
            <a:pPr marL="0" indent="0">
              <a:buNone/>
            </a:pPr>
            <a:r>
              <a:rPr lang="nl-NL" dirty="0"/>
              <a:t>	•	Wat willen we</a:t>
            </a:r>
          </a:p>
          <a:p>
            <a:pPr marL="0" indent="0">
              <a:buNone/>
            </a:pPr>
            <a:r>
              <a:rPr lang="nl-NL" dirty="0"/>
              <a:t>	•	Hoe verder?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6123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0863FE4-5092-48F3-AE7B-C053796B5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De toekomst van Harmelen </a:t>
            </a:r>
            <a:r>
              <a:rPr lang="nl-NL" b="1" dirty="0" smtClean="0"/>
              <a:t>(1)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B880B78-6351-41A4-9EFA-43540F533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Introductie </a:t>
            </a:r>
            <a:r>
              <a:rPr lang="nl-NL" sz="2400" dirty="0"/>
              <a:t>huidige plannen van de gemeente Woerden en Harmelen</a:t>
            </a:r>
          </a:p>
          <a:p>
            <a:pPr lvl="1"/>
            <a:r>
              <a:rPr lang="nl-NL" sz="2000" dirty="0"/>
              <a:t>Woningbouw</a:t>
            </a:r>
          </a:p>
          <a:p>
            <a:pPr lvl="1"/>
            <a:r>
              <a:rPr lang="nl-NL" sz="2000" dirty="0"/>
              <a:t>Uitbreiding bedrijventerrein</a:t>
            </a:r>
          </a:p>
          <a:p>
            <a:pPr lvl="1"/>
            <a:r>
              <a:rPr lang="nl-NL" sz="2000" dirty="0"/>
              <a:t>Ontwikkelingen Harmelerwaard </a:t>
            </a:r>
          </a:p>
          <a:p>
            <a:pPr lvl="1"/>
            <a:r>
              <a:rPr lang="nl-NL" sz="2000" dirty="0"/>
              <a:t>Onderzoek windturbines en zonnevelden</a:t>
            </a:r>
          </a:p>
          <a:p>
            <a:endParaRPr lang="nl-NL" sz="2400" dirty="0"/>
          </a:p>
          <a:p>
            <a:r>
              <a:rPr lang="nl-NL" sz="2400" dirty="0"/>
              <a:t>Toekomstvisie van de gemeente Woerden voor Harmelen  </a:t>
            </a:r>
          </a:p>
          <a:p>
            <a:pPr lvl="1"/>
            <a:r>
              <a:rPr lang="nl-NL" sz="2000" dirty="0"/>
              <a:t>Uitbreiding woningen tot 2030 met 300, tot 2040 800 woningen</a:t>
            </a:r>
          </a:p>
          <a:p>
            <a:pPr lvl="1"/>
            <a:r>
              <a:rPr lang="nl-NL" sz="2000" dirty="0"/>
              <a:t>Ontwikkeling bedrijventerrein met Putkop 2</a:t>
            </a:r>
          </a:p>
          <a:p>
            <a:pPr lvl="1"/>
            <a:r>
              <a:rPr lang="nl-NL" sz="2000" dirty="0"/>
              <a:t>Aanleg windturbines en zonnevelden </a:t>
            </a:r>
          </a:p>
          <a:p>
            <a:pPr marL="457200" lvl="1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400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4600" y="504995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485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660A645-2EA4-484A-AB3C-107C978EB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De toekomst van Harmelen </a:t>
            </a:r>
            <a:r>
              <a:rPr lang="nl-NL" b="1" dirty="0" smtClean="0"/>
              <a:t>(2) 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4FF2905-BB1C-47CC-8AE4-4AF337E6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Aandacht voor een gezond en leefbaar dorp</a:t>
            </a:r>
          </a:p>
          <a:p>
            <a:pPr lvl="1"/>
            <a:r>
              <a:rPr lang="nl-NL" sz="2000" dirty="0"/>
              <a:t>Voorzieningen als winkelaanbod, bibliotheek, zwembad, </a:t>
            </a:r>
            <a:r>
              <a:rPr lang="nl-NL" sz="2000" dirty="0" err="1"/>
              <a:t>sport-verenigingen</a:t>
            </a:r>
            <a:r>
              <a:rPr lang="nl-NL" sz="2000" dirty="0"/>
              <a:t> en </a:t>
            </a:r>
          </a:p>
          <a:p>
            <a:pPr marL="457200" lvl="1" indent="0">
              <a:buNone/>
            </a:pPr>
            <a:r>
              <a:rPr lang="nl-NL" sz="2000" dirty="0"/>
              <a:t>     -</a:t>
            </a:r>
            <a:r>
              <a:rPr lang="nl-NL" sz="2000" dirty="0" err="1"/>
              <a:t>accomodaties</a:t>
            </a:r>
            <a:r>
              <a:rPr lang="nl-NL" sz="2000" dirty="0"/>
              <a:t>, scholen</a:t>
            </a:r>
          </a:p>
          <a:p>
            <a:pPr lvl="1"/>
            <a:r>
              <a:rPr lang="nl-NL" sz="2000" dirty="0"/>
              <a:t>Woningen, waar, wanneer en hoeveel</a:t>
            </a:r>
          </a:p>
          <a:p>
            <a:pPr lvl="1"/>
            <a:r>
              <a:rPr lang="nl-NL" sz="2000" dirty="0"/>
              <a:t>Natuur om ons heen voor recreatie en rust</a:t>
            </a:r>
          </a:p>
          <a:p>
            <a:pPr lvl="1"/>
            <a:r>
              <a:rPr lang="nl-NL" sz="2000" dirty="0"/>
              <a:t>Milieu en geluidsoverlast en fijnstof</a:t>
            </a:r>
          </a:p>
          <a:p>
            <a:pPr lvl="1"/>
            <a:r>
              <a:rPr lang="nl-NL" sz="2000" dirty="0"/>
              <a:t>Bouwen en boeren en stikstof</a:t>
            </a:r>
          </a:p>
          <a:p>
            <a:pPr marL="0" indent="0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b="1" dirty="0"/>
              <a:t>Maar iedere keuze heeft consequenties!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2304" y="513873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50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Wat doen we vanavond?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4600" y="504995"/>
            <a:ext cx="1219200" cy="10280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Inventarisatie van jouw mening als inwoner van Harmelen over tal van onderwerpen</a:t>
            </a:r>
          </a:p>
          <a:p>
            <a:r>
              <a:rPr lang="nl-NL" sz="2400" dirty="0"/>
              <a:t>Aandacht voor goede en tijdige informatie over dat wat nu en later belangrijk is voor Harmelen en voor jou als inwoner</a:t>
            </a:r>
          </a:p>
          <a:p>
            <a:r>
              <a:rPr lang="nl-NL" sz="2400" dirty="0"/>
              <a:t>Meningen van jullie horen en uiten</a:t>
            </a:r>
          </a:p>
          <a:p>
            <a:pPr lvl="1"/>
            <a:r>
              <a:rPr lang="nl-NL" sz="2000" dirty="0"/>
              <a:t>Met respect voor elkaar en elkaars mening !</a:t>
            </a:r>
            <a:endParaRPr lang="nl-NL" dirty="0"/>
          </a:p>
          <a:p>
            <a:r>
              <a:rPr lang="nl-NL" sz="2400" dirty="0"/>
              <a:t>Onderzoeken hoe we met elkaar alle belangrijke onderwerpen in een dorpsvisie document opnemen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354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Thema’s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Wonen en woningbouw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Bedrijven en voorzieningen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Energie, ook voor thuis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Verkeer 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Groen voor sport en recreatie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52304" y="513873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060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9BFC80-ADEB-4D1B-BE84-BED4070A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1. Wonen en woningbouw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33060"/>
            <a:ext cx="10515600" cy="4819945"/>
          </a:xfrm>
        </p:spPr>
        <p:txBody>
          <a:bodyPr>
            <a:normAutofit fontScale="47500" lnSpcReduction="20000"/>
          </a:bodyPr>
          <a:lstStyle/>
          <a:p>
            <a:r>
              <a:rPr lang="nl-NL" sz="5100" dirty="0"/>
              <a:t>Woninguitbreiding nu al in de planning</a:t>
            </a:r>
          </a:p>
          <a:p>
            <a:pPr lvl="1"/>
            <a:r>
              <a:rPr lang="nl-NL" sz="4200" dirty="0"/>
              <a:t>Hof van Harmelen, locatie Raadhuislaan, locatie Willem Alexanderlaan</a:t>
            </a:r>
          </a:p>
          <a:p>
            <a:endParaRPr lang="nl-NL" sz="4200" b="1" dirty="0"/>
          </a:p>
          <a:p>
            <a:r>
              <a:rPr lang="nl-NL" sz="5100" dirty="0"/>
              <a:t>Woninguitbreiding in toekomstvisie Gemeente</a:t>
            </a:r>
          </a:p>
          <a:p>
            <a:pPr lvl="1"/>
            <a:r>
              <a:rPr lang="nl-NL" sz="4200" dirty="0"/>
              <a:t>Tot 2030 300 woningen</a:t>
            </a:r>
          </a:p>
          <a:p>
            <a:pPr lvl="1"/>
            <a:r>
              <a:rPr lang="nl-NL" sz="4200" dirty="0"/>
              <a:t>Tot 2040 500 woningen</a:t>
            </a:r>
          </a:p>
          <a:p>
            <a:endParaRPr lang="nl-NL" sz="4200" b="1" dirty="0"/>
          </a:p>
          <a:p>
            <a:r>
              <a:rPr lang="nl-NL" sz="5100" dirty="0"/>
              <a:t>Passend in:	</a:t>
            </a:r>
            <a:r>
              <a:rPr lang="nl-NL" sz="4200" b="1" dirty="0"/>
              <a:t> </a:t>
            </a:r>
          </a:p>
          <a:p>
            <a:pPr lvl="1"/>
            <a:r>
              <a:rPr lang="nl-NL" sz="4200" dirty="0"/>
              <a:t>Aantal</a:t>
            </a:r>
          </a:p>
          <a:p>
            <a:pPr lvl="1"/>
            <a:r>
              <a:rPr lang="nl-NL" sz="4200" dirty="0"/>
              <a:t>Voor welke doelgroep</a:t>
            </a:r>
          </a:p>
          <a:p>
            <a:pPr lvl="1"/>
            <a:r>
              <a:rPr lang="nl-NL" sz="4200" dirty="0"/>
              <a:t>Op welke locatie</a:t>
            </a:r>
          </a:p>
          <a:p>
            <a:pPr lvl="1"/>
            <a:r>
              <a:rPr lang="nl-NL" sz="4200" dirty="0"/>
              <a:t>Rode contour met name bij </a:t>
            </a:r>
            <a:r>
              <a:rPr lang="nl-NL" sz="4200" dirty="0" err="1"/>
              <a:t>Haanwijck</a:t>
            </a:r>
            <a:r>
              <a:rPr lang="nl-NL" sz="4200" dirty="0"/>
              <a:t>: handhaven of loslaten</a:t>
            </a:r>
          </a:p>
          <a:p>
            <a:pPr lvl="1"/>
            <a:r>
              <a:rPr lang="nl-NL" sz="4200" dirty="0"/>
              <a:t>Fasering in tijd (in 10 jaar 300 erbij, 10 jaar later nog 500 erbij)</a:t>
            </a:r>
          </a:p>
          <a:p>
            <a:endParaRPr lang="nl-NL" sz="4200" dirty="0"/>
          </a:p>
          <a:p>
            <a:pPr marL="0" indent="0">
              <a:buNone/>
            </a:pPr>
            <a:r>
              <a:rPr lang="nl-NL" sz="5100" b="1" i="1" dirty="0"/>
              <a:t>Consequenties van keuzes?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4600" y="504995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412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9BFC80-ADEB-4D1B-BE84-BED4070A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2. Bedrijven en voorzieningen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2600" dirty="0"/>
              <a:t>Bedrijven </a:t>
            </a:r>
          </a:p>
          <a:p>
            <a:pPr lvl="1"/>
            <a:r>
              <a:rPr lang="nl-NL" sz="2200" dirty="0"/>
              <a:t>Uitbreiding bedrijventerrein </a:t>
            </a:r>
            <a:r>
              <a:rPr lang="nl-NL" sz="2200" dirty="0" err="1"/>
              <a:t>Putcop</a:t>
            </a:r>
            <a:r>
              <a:rPr lang="nl-NL" sz="2200" dirty="0"/>
              <a:t> II is goedgekeurd</a:t>
            </a:r>
          </a:p>
          <a:p>
            <a:pPr lvl="2"/>
            <a:r>
              <a:rPr lang="nl-NL" sz="2200" dirty="0"/>
              <a:t>Welk soort bedrijven zouden we willen aantrekken/behouden?</a:t>
            </a:r>
          </a:p>
          <a:p>
            <a:pPr lvl="2"/>
            <a:r>
              <a:rPr lang="nl-NL" sz="2200" dirty="0"/>
              <a:t>Wat is voldoende bedrijvigheid/ goed werkklimaat?</a:t>
            </a:r>
          </a:p>
          <a:p>
            <a:pPr lvl="1"/>
            <a:r>
              <a:rPr lang="nl-NL" sz="2200" dirty="0"/>
              <a:t>Agrarische bedrijven in Harmelen; uitbreiden/inkrimpen/omvormen?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600" dirty="0"/>
              <a:t>Voorzieningen</a:t>
            </a:r>
          </a:p>
          <a:p>
            <a:pPr lvl="1"/>
            <a:r>
              <a:rPr lang="nl-NL" sz="2200" dirty="0"/>
              <a:t>Winkels en winkelhart; voldoende voor nu maar ook voor later?</a:t>
            </a:r>
          </a:p>
          <a:p>
            <a:pPr lvl="1"/>
            <a:r>
              <a:rPr lang="nl-NL" sz="2200" dirty="0"/>
              <a:t>Behoud zwembad, bibliotheek, </a:t>
            </a:r>
            <a:r>
              <a:rPr lang="nl-NL" sz="2200" dirty="0" err="1"/>
              <a:t>sportaccomodaties</a:t>
            </a:r>
            <a:endParaRPr lang="nl-NL" sz="2200" dirty="0"/>
          </a:p>
          <a:p>
            <a:pPr lvl="1"/>
            <a:r>
              <a:rPr lang="nl-NL" sz="2200" dirty="0"/>
              <a:t>Sociale voorzieningen als t Dorpshuis, Trefpunt</a:t>
            </a:r>
          </a:p>
          <a:p>
            <a:pPr lvl="1"/>
            <a:r>
              <a:rPr lang="nl-NL" sz="2200" dirty="0"/>
              <a:t>Sterke dorpsgemeenschap met oog voor elkaar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600" b="1" i="1" dirty="0"/>
              <a:t>Consequenties van keuzes?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4600" y="504995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560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A9BFC80-ADEB-4D1B-BE84-BED4070AE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3. Energie, ook voor thuis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72930"/>
            <a:ext cx="10515600" cy="481994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nl-NL" sz="7400" dirty="0"/>
              <a:t>Windturbines</a:t>
            </a:r>
          </a:p>
          <a:p>
            <a:pPr lvl="1"/>
            <a:r>
              <a:rPr lang="nl-NL" sz="6200" dirty="0"/>
              <a:t>Windturbines langs infrastructuur?</a:t>
            </a:r>
          </a:p>
          <a:p>
            <a:pPr lvl="1"/>
            <a:r>
              <a:rPr lang="nl-NL" sz="6200" dirty="0"/>
              <a:t>Windmolens op daken en bij bedrijven</a:t>
            </a:r>
          </a:p>
          <a:p>
            <a:pPr marL="0" indent="0">
              <a:buNone/>
            </a:pPr>
            <a:endParaRPr lang="nl-NL" sz="3800" b="1" dirty="0"/>
          </a:p>
          <a:p>
            <a:pPr marL="0" indent="0">
              <a:buNone/>
            </a:pPr>
            <a:r>
              <a:rPr lang="nl-NL" sz="7400" dirty="0"/>
              <a:t>Zonnepanelen</a:t>
            </a:r>
          </a:p>
          <a:p>
            <a:pPr lvl="1"/>
            <a:r>
              <a:rPr lang="nl-NL" sz="6200" dirty="0"/>
              <a:t>Zonnevelden langs de A12 ?</a:t>
            </a:r>
          </a:p>
          <a:p>
            <a:pPr lvl="1"/>
            <a:r>
              <a:rPr lang="nl-NL" sz="6200" dirty="0"/>
              <a:t>Zonnepanelen op particuliere- en bedrijfs-daken </a:t>
            </a:r>
          </a:p>
          <a:p>
            <a:pPr lvl="1"/>
            <a:r>
              <a:rPr lang="nl-NL" sz="6200" dirty="0"/>
              <a:t>Harmelens Eigen Energiebedrijf met zonnepanelen </a:t>
            </a:r>
          </a:p>
          <a:p>
            <a:pPr marL="0" indent="0">
              <a:buNone/>
            </a:pPr>
            <a:r>
              <a:rPr lang="nl-NL" sz="7400" dirty="0"/>
              <a:t>En thuis</a:t>
            </a:r>
          </a:p>
          <a:p>
            <a:pPr lvl="1"/>
            <a:r>
              <a:rPr lang="nl-NL" sz="6200" dirty="0"/>
              <a:t>Van het gas af</a:t>
            </a:r>
          </a:p>
          <a:p>
            <a:pPr lvl="1"/>
            <a:r>
              <a:rPr lang="nl-NL" sz="6200" dirty="0"/>
              <a:t>Besparen, isoleren, investeren in zonnepanelen, warmtepomp, warmte-terugwininstallaties</a:t>
            </a:r>
          </a:p>
          <a:p>
            <a:pPr marL="0" indent="0">
              <a:buNone/>
            </a:pPr>
            <a:endParaRPr lang="nl-NL" sz="6200" b="1" dirty="0"/>
          </a:p>
          <a:p>
            <a:pPr marL="0" indent="0">
              <a:buNone/>
            </a:pPr>
            <a:r>
              <a:rPr lang="nl-NL" sz="7400" dirty="0"/>
              <a:t>Andere alternatieven (Kerncentrales) ???</a:t>
            </a:r>
          </a:p>
          <a:p>
            <a:pPr marL="0" indent="0">
              <a:buNone/>
            </a:pPr>
            <a:endParaRPr lang="nl-NL" sz="3800" b="1" dirty="0"/>
          </a:p>
          <a:p>
            <a:pPr marL="0" indent="0">
              <a:buNone/>
            </a:pPr>
            <a:r>
              <a:rPr lang="nl-NL" sz="6000" b="1" i="1" dirty="0"/>
              <a:t>Consequenties van keuzes?</a:t>
            </a:r>
          </a:p>
          <a:p>
            <a:pPr marL="0" indent="0">
              <a:buNone/>
            </a:pPr>
            <a:endParaRPr lang="nl-NL" b="1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xmlns="" id="{7254B398-421C-4D19-B71E-61FBBCA7B84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34600" y="504995"/>
            <a:ext cx="1219200" cy="1028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4908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18556</TotalTime>
  <Words>590</Words>
  <Application>Microsoft Office PowerPoint</Application>
  <PresentationFormat>Breedbeeld</PresentationFormat>
  <Paragraphs>153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Agenda Dorpsoverleg 27 oktober </vt:lpstr>
      <vt:lpstr>De toekomst van Harmelen (1)</vt:lpstr>
      <vt:lpstr>De toekomst van Harmelen (2) </vt:lpstr>
      <vt:lpstr>Wat doen we vanavond?</vt:lpstr>
      <vt:lpstr>Thema’s</vt:lpstr>
      <vt:lpstr>1. Wonen en woningbouw</vt:lpstr>
      <vt:lpstr>2. Bedrijven en voorzieningen</vt:lpstr>
      <vt:lpstr>3. Energie, ook voor thuis</vt:lpstr>
      <vt:lpstr>4. Verkeer </vt:lpstr>
      <vt:lpstr>5. Groen voor sport en recreatie</vt:lpstr>
      <vt:lpstr>En verder?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Foppe ten Hoor</dc:creator>
  <cp:lastModifiedBy>Microsoft-account</cp:lastModifiedBy>
  <cp:revision>66</cp:revision>
  <dcterms:created xsi:type="dcterms:W3CDTF">2019-11-19T20:08:41Z</dcterms:created>
  <dcterms:modified xsi:type="dcterms:W3CDTF">2021-10-26T15:18:31Z</dcterms:modified>
</cp:coreProperties>
</file>