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57" r:id="rId11"/>
    <p:sldId id="267" r:id="rId12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Blad1!$B$2:$D$2</c:f>
              <c:numCache>
                <c:formatCode>General</c:formatCode>
                <c:ptCount val="3"/>
                <c:pt idx="0">
                  <c:v>61</c:v>
                </c:pt>
                <c:pt idx="1">
                  <c:v>63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B-4FA1-A503-61618E23B250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Blad1!$B$3:$D$3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EB-4FA1-A503-61618E23B250}"/>
            </c:ext>
          </c:extLst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Blad1!$B$4:$D$4</c:f>
              <c:numCache>
                <c:formatCode>General</c:formatCode>
                <c:ptCount val="3"/>
                <c:pt idx="0">
                  <c:v>29</c:v>
                </c:pt>
                <c:pt idx="1">
                  <c:v>23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EB-4FA1-A503-61618E23B250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Blad1!$B$1:$D$1</c:f>
              <c:strCache>
                <c:ptCount val="3"/>
                <c:pt idx="0">
                  <c:v>afsteektijden</c:v>
                </c:pt>
                <c:pt idx="1">
                  <c:v>buren</c:v>
                </c:pt>
                <c:pt idx="2">
                  <c:v>handhaving</c:v>
                </c:pt>
              </c:strCache>
            </c:strRef>
          </c:cat>
          <c:val>
            <c:numRef>
              <c:f>Blad1!$B$5:$D$5</c:f>
              <c:numCache>
                <c:formatCode>General</c:formatCode>
                <c:ptCount val="3"/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EB-4FA1-A503-61618E23B2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0309384"/>
        <c:axId val="370305776"/>
      </c:barChart>
      <c:catAx>
        <c:axId val="370309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0305776"/>
        <c:crosses val="autoZero"/>
        <c:auto val="1"/>
        <c:lblAlgn val="ctr"/>
        <c:lblOffset val="100"/>
        <c:noMultiLvlLbl val="0"/>
      </c:catAx>
      <c:valAx>
        <c:axId val="37030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0309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494522423827458E-2"/>
          <c:y val="1.684452485763023E-2"/>
          <c:w val="0.95080499448438516"/>
          <c:h val="0.731933587100885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28</c:v>
                </c:pt>
                <c:pt idx="1">
                  <c:v>48</c:v>
                </c:pt>
                <c:pt idx="2">
                  <c:v>40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B-45E0-B606-88BB9F1124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19</c:v>
                </c:pt>
                <c:pt idx="1">
                  <c:v>23</c:v>
                </c:pt>
                <c:pt idx="2">
                  <c:v>21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AB-45E0-B606-88BB9F1124F8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8AB-45E0-B606-88BB9F1124F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18AB-45E0-B606-88BB9F1124F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18AB-45E0-B606-88BB9F1124F8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8AB-45E0-B606-88BB9F1124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binnen tijd</c:v>
                </c:pt>
                <c:pt idx="1">
                  <c:v>buiten tijd</c:v>
                </c:pt>
                <c:pt idx="2">
                  <c:v>buiten tijd/omgeving</c:v>
                </c:pt>
                <c:pt idx="3">
                  <c:v>buiten tijd/ huisdieren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51</c:v>
                </c:pt>
                <c:pt idx="1">
                  <c:v>26</c:v>
                </c:pt>
                <c:pt idx="2">
                  <c:v>34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AB-45E0-B606-88BB9F112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8586728"/>
        <c:axId val="368582792"/>
      </c:barChart>
      <c:catAx>
        <c:axId val="36858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82792"/>
        <c:crosses val="autoZero"/>
        <c:auto val="1"/>
        <c:lblAlgn val="ctr"/>
        <c:lblOffset val="100"/>
        <c:noMultiLvlLbl val="0"/>
      </c:catAx>
      <c:valAx>
        <c:axId val="368582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8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eens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18</c:v>
                </c:pt>
                <c:pt idx="1">
                  <c:v>6</c:v>
                </c:pt>
                <c:pt idx="2">
                  <c:v>22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C-4D70-BC06-08B73B93201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oneens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41</c:v>
                </c:pt>
                <c:pt idx="1">
                  <c:v>34</c:v>
                </c:pt>
                <c:pt idx="2">
                  <c:v>34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C-4D70-BC06-08B73B93201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neutraal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zelf vuurwerk</c:v>
                </c:pt>
                <c:pt idx="1">
                  <c:v>knalvuurwerk</c:v>
                </c:pt>
                <c:pt idx="2">
                  <c:v>siervuurwerk</c:v>
                </c:pt>
                <c:pt idx="3">
                  <c:v>centrale show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41</c:v>
                </c:pt>
                <c:pt idx="1">
                  <c:v>60</c:v>
                </c:pt>
                <c:pt idx="2">
                  <c:v>44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BC-4D70-BC06-08B73B932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3749312"/>
        <c:axId val="373749640"/>
      </c:barChart>
      <c:catAx>
        <c:axId val="3737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749640"/>
        <c:crosses val="autoZero"/>
        <c:auto val="1"/>
        <c:lblAlgn val="ctr"/>
        <c:lblOffset val="100"/>
        <c:noMultiLvlLbl val="0"/>
      </c:catAx>
      <c:valAx>
        <c:axId val="37374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7374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heel veel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27</c:v>
                </c:pt>
                <c:pt idx="1">
                  <c:v>31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54-4A59-8ED5-DFEAE7CD837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niet veel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Blad1!$C$2:$C$4</c:f>
              <c:numCache>
                <c:formatCode>General</c:formatCode>
                <c:ptCount val="3"/>
                <c:pt idx="0">
                  <c:v>23</c:v>
                </c:pt>
                <c:pt idx="1">
                  <c:v>31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54-4A59-8ED5-DFEAE7CD8378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weinig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afval in buurt</c:v>
                </c:pt>
                <c:pt idx="1">
                  <c:v>afval in harmelen</c:v>
                </c:pt>
                <c:pt idx="2">
                  <c:v>milieuoverlast</c:v>
                </c:pt>
              </c:strCache>
            </c:strRef>
          </c:cat>
          <c:val>
            <c:numRef>
              <c:f>Blad1!$D$2:$D$4</c:f>
              <c:numCache>
                <c:formatCode>General</c:formatCode>
                <c:ptCount val="3"/>
                <c:pt idx="0">
                  <c:v>40</c:v>
                </c:pt>
                <c:pt idx="1">
                  <c:v>23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54-4A59-8ED5-DFEAE7CD8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5033432"/>
        <c:axId val="525034088"/>
      </c:barChart>
      <c:catAx>
        <c:axId val="52503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25034088"/>
        <c:crosses val="autoZero"/>
        <c:auto val="1"/>
        <c:lblAlgn val="ctr"/>
        <c:lblOffset val="100"/>
        <c:noMultiLvlLbl val="0"/>
      </c:catAx>
      <c:valAx>
        <c:axId val="525034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2503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622066263456199"/>
          <c:y val="0.89443040278645325"/>
          <c:w val="0.38755867473087602"/>
          <c:h val="0.105569597213546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530A8-39C1-4AAB-B6A3-BBF791CCD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B9ADC2-0DC9-474B-AB28-20196108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0E820B-F053-4F59-A328-0CBBCC04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A90713-3995-4723-8205-5E039B58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26569E-9D30-4B72-8FBB-5B0658D8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763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50CFC-1063-4FF3-89C0-EECDD70E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19B3E9-24CE-480D-B92A-02CB2C5D0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7D9A3D-9A9D-4E9F-BFA7-A598C157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920280-862F-41FE-81A6-D5D54FC6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6CE93E-479B-4C26-B502-5C385858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484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9BFFF36-1D10-4A35-9081-BCF29A953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216815-1561-4310-A1A5-BBB219E8F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96A984-4F40-4A6C-A8A3-1E3CA91B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C4387D-9191-41D7-B129-E2655EBC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FC0FE5-460D-47D0-82ED-597E75E1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336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F9FD76-E0DF-49B3-A5A0-78849D8D1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76C24E0-9D45-4545-A843-56EDE5E4C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9D7D6F-5A94-40D3-B007-71FE2C7C1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CF2B0F-5A4F-4B6C-9BA7-056B92C6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42F23D-BDE8-4556-9578-0A494216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205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32C23-1C53-419D-BD26-A3CA2307C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2A4C8D-7C47-466A-A8F4-B4982C6EE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A3311B-4A8A-4DA5-A467-35D9E6A2C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EC57D3-645C-4B40-B351-C12E9F020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7E9D99-ECBA-483B-ABE4-D2293161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748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C9735-F2D7-48DA-81F9-7CEB6991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AEBAEC-DDD2-46D8-836D-157B85565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1C95D7-2EA7-472C-8B92-D722FC291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4D739C-17DE-4E39-A815-96BD5FD6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67528D-3F7D-412C-AFB1-19051468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7B17B6-3B03-4FF4-8D88-193951DB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437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6FA07-1432-4735-890F-5CEBEE269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72C032-9A25-4BD5-999C-3BF30747C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940F0A-4898-4CC9-9BD6-825C79B16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7DD11D6-1074-4EBE-A07B-BA0D3BFB0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C947D58-E420-490A-A977-F81EFD8759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C6730D-5881-44B8-8697-3116E082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3223AA-2BB3-435F-A2FC-0BD9164F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1817C81-8C04-4FA6-AD56-86731262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91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8A8B5-BD41-4A0D-9B94-07510821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C80231E-16C4-488E-A1CC-85F34A9D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B3E58C-6CF5-418E-A6A0-BAD28E592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E361F88-7C5B-4367-A757-3EB6256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98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FA2CC9A-B7EB-4E0E-9DD7-99B9599E2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913204F-F3A8-4C80-9434-3846F9D9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7757A2-4020-459A-A055-CCCC0D6E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763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C8025-4567-4F66-A432-B6C5E46FE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CA8892-F228-47BF-B147-36B5C64F4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D8D4DF-0661-458D-89F5-8C43FA772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E25265F-8C94-4D66-94B8-0FC89E0A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6284F3-B8FF-4FAE-B059-3F5216AFD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6BD3EE-4B12-499A-9B7F-F4CA522DB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019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AF309-916B-42C4-B2FA-DBE83835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FFED04-8F60-4560-88C8-BD20C0233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BEE001-5A48-43AE-A1AF-E6CB912A0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B8D10F-A300-4AAF-9A5B-5BBEA8203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BA5624-2184-4A6E-AC68-8D0F78E80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FDF3C8-10C0-4636-9E95-162829B1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19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FB7FB7E-80C3-46DF-A982-A8839F6E1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F86A4C-610D-4FAE-A232-E4EE96EAF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482B11-D8BB-406F-B7BB-9F8C9F4A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7A231-0E11-4C5F-B07C-0D47BABF99A2}" type="datetimeFigureOut">
              <a:rPr lang="nl-NL" smtClean="0"/>
              <a:t>22-9-2019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90139F-A77C-4109-898F-81D83AA0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04D88A-22D2-4BF8-B200-1A50DB7EB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0E875-77FB-4515-B339-4FD79C047C91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421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EC5A9-2651-44A5-B47F-9D908B921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680"/>
            <a:ext cx="9144000" cy="3767328"/>
          </a:xfrm>
        </p:spPr>
        <p:txBody>
          <a:bodyPr>
            <a:noAutofit/>
          </a:bodyPr>
          <a:lstStyle/>
          <a:p>
            <a:pPr algn="l"/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br>
              <a:rPr lang="nl-NL" sz="7200" dirty="0"/>
            </a:br>
            <a:r>
              <a:rPr lang="nl-NL" sz="7200" dirty="0"/>
              <a:t>Vuurwerk in </a:t>
            </a:r>
            <a:br>
              <a:rPr lang="nl-NL" sz="7200" dirty="0"/>
            </a:br>
            <a:r>
              <a:rPr lang="nl-NL" sz="7200" dirty="0"/>
              <a:t>Harmelen</a:t>
            </a:r>
            <a:br>
              <a:rPr lang="nl-NL" sz="7200" dirty="0"/>
            </a:br>
            <a:endParaRPr lang="nl-NL" sz="72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BE60DE-F1E9-43AB-9649-C4AB7EF9B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9107"/>
            <a:ext cx="9144000" cy="2169041"/>
          </a:xfrm>
        </p:spPr>
        <p:txBody>
          <a:bodyPr>
            <a:normAutofit fontScale="85000" lnSpcReduction="20000"/>
          </a:bodyPr>
          <a:lstStyle/>
          <a:p>
            <a:pPr algn="l"/>
            <a:endParaRPr lang="nl-NL" sz="3200" dirty="0"/>
          </a:p>
          <a:p>
            <a:pPr algn="l"/>
            <a:endParaRPr lang="nl-NL" sz="3200" dirty="0"/>
          </a:p>
          <a:p>
            <a:pPr algn="l"/>
            <a:r>
              <a:rPr lang="nl-NL" sz="5200" dirty="0"/>
              <a:t>Wat vinden inwoners?    </a:t>
            </a:r>
          </a:p>
          <a:p>
            <a:pPr algn="l"/>
            <a:r>
              <a:rPr lang="nl-NL" sz="5200" dirty="0"/>
              <a:t>Hoe gaan we verder?</a:t>
            </a:r>
          </a:p>
        </p:txBody>
      </p:sp>
      <p:pic>
        <p:nvPicPr>
          <p:cNvPr id="8" name="Afbeelding 7" descr="Afbeelding met vuurwerk, outdoor-object&#10;&#10;Automatisch gegenereerde beschrijving">
            <a:extLst>
              <a:ext uri="{FF2B5EF4-FFF2-40B4-BE49-F238E27FC236}">
                <a16:creationId xmlns:a16="http://schemas.microsoft.com/office/drawing/2014/main" id="{62EFB6BF-3C27-4797-8E41-B37517B23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638" y="1277171"/>
            <a:ext cx="4893176" cy="32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22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93438-8C15-432A-8291-2BC28B993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Voorstel vuurwerkvrije zones </a:t>
            </a:r>
          </a:p>
        </p:txBody>
      </p:sp>
      <p:pic>
        <p:nvPicPr>
          <p:cNvPr id="6" name="Tijdelijke aanduiding voor inhoud 5" descr="Afbeelding met tekst, kaart, whiteboard&#10;&#10;Automatisch gegenereerde beschrijving">
            <a:extLst>
              <a:ext uri="{FF2B5EF4-FFF2-40B4-BE49-F238E27FC236}">
                <a16:creationId xmlns:a16="http://schemas.microsoft.com/office/drawing/2014/main" id="{D3896DC4-4BCB-458A-9FD0-D3EEA32145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89450" y="-1311275"/>
            <a:ext cx="5057673" cy="9921977"/>
          </a:xfrm>
        </p:spPr>
      </p:pic>
    </p:spTree>
    <p:extLst>
      <p:ext uri="{BB962C8B-B14F-4D97-AF65-F5344CB8AC3E}">
        <p14:creationId xmlns:p14="http://schemas.microsoft.com/office/powerpoint/2010/main" val="789408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7ECFEF-E2C4-4E86-9A01-4343E48E0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 met gemeente over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63719E-40A4-44AE-B589-6BE2303AC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Politiek is niet van zins iets te veranderen</a:t>
            </a:r>
          </a:p>
          <a:p>
            <a:r>
              <a:rPr lang="nl-NL" dirty="0"/>
              <a:t>Handhaving is groot probleem</a:t>
            </a:r>
          </a:p>
          <a:p>
            <a:r>
              <a:rPr lang="nl-NL" dirty="0"/>
              <a:t>Afsteektijden zijn al krapper (pas vanaf 18.00 uur)</a:t>
            </a:r>
          </a:p>
          <a:p>
            <a:r>
              <a:rPr lang="nl-NL" dirty="0"/>
              <a:t>Jongerenwerker praat over overlast </a:t>
            </a:r>
            <a:r>
              <a:rPr lang="nl-NL"/>
              <a:t>met jongeren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Meest relevante plaatsen voor vuurwerkvrije zone:</a:t>
            </a:r>
          </a:p>
          <a:p>
            <a:pPr lvl="1"/>
            <a:r>
              <a:rPr lang="nl-NL" dirty="0"/>
              <a:t>Dierenasiel</a:t>
            </a:r>
          </a:p>
          <a:p>
            <a:pPr lvl="1"/>
            <a:r>
              <a:rPr lang="nl-NL" dirty="0"/>
              <a:t>Nabij woonzorgcentrum Gaza</a:t>
            </a:r>
          </a:p>
          <a:p>
            <a:pPr lvl="1"/>
            <a:r>
              <a:rPr lang="nl-NL" dirty="0"/>
              <a:t>Nabij zorgcentrum </a:t>
            </a:r>
            <a:r>
              <a:rPr lang="nl-NL" dirty="0" err="1"/>
              <a:t>Vijverhof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826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2AF026-14A3-422C-9897-D6AA29823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3366"/>
          </a:xfrm>
        </p:spPr>
        <p:txBody>
          <a:bodyPr/>
          <a:lstStyle/>
          <a:p>
            <a:r>
              <a:rPr lang="nl-NL" dirty="0"/>
              <a:t> Aanleiding vuurwerk enquête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FCD953-4E84-4FBA-AC74-34519BECF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6284"/>
            <a:ext cx="10515600" cy="5116010"/>
          </a:xfrm>
        </p:spPr>
        <p:txBody>
          <a:bodyPr>
            <a:normAutofit fontScale="92500" lnSpcReduction="20000"/>
          </a:bodyPr>
          <a:lstStyle/>
          <a:p>
            <a:r>
              <a:rPr lang="nl-NL" sz="3200" dirty="0"/>
              <a:t>Naar aanleiding van overlastmeldingen in het verleden door inwoners</a:t>
            </a:r>
          </a:p>
          <a:p>
            <a:pPr lvl="1"/>
            <a:r>
              <a:rPr lang="nl-NL" sz="3200" dirty="0"/>
              <a:t>Met name rond Oud en Nieuw</a:t>
            </a:r>
          </a:p>
          <a:p>
            <a:pPr lvl="1"/>
            <a:r>
              <a:rPr lang="nl-NL" sz="3200" dirty="0"/>
              <a:t>Nagedacht over vuurwerkvrije zones in Harmelen</a:t>
            </a:r>
          </a:p>
          <a:p>
            <a:pPr lvl="1"/>
            <a:r>
              <a:rPr lang="nl-NL" sz="3200" dirty="0"/>
              <a:t>Geen uitvoering aan gegeven </a:t>
            </a:r>
          </a:p>
          <a:p>
            <a:pPr lvl="1"/>
            <a:endParaRPr lang="nl-NL" sz="3200" dirty="0"/>
          </a:p>
          <a:p>
            <a:r>
              <a:rPr lang="nl-NL" sz="3200" dirty="0"/>
              <a:t>Bij opvragen items voor de Dorpsagenda 2018</a:t>
            </a:r>
          </a:p>
          <a:p>
            <a:pPr marL="457200" lvl="1" indent="0">
              <a:buNone/>
            </a:pPr>
            <a:r>
              <a:rPr lang="nl-NL" sz="3200" dirty="0"/>
              <a:t>Veel opmerkingen over overlast in woonomgeving door vuurwerk</a:t>
            </a:r>
          </a:p>
          <a:p>
            <a:pPr marL="457200" lvl="1" indent="0">
              <a:buNone/>
            </a:pPr>
            <a:endParaRPr lang="nl-NL" sz="3200" dirty="0"/>
          </a:p>
          <a:p>
            <a:pPr lvl="0"/>
            <a:r>
              <a:rPr lang="nl-NL" sz="3200" dirty="0">
                <a:solidFill>
                  <a:prstClr val="black"/>
                </a:solidFill>
              </a:rPr>
              <a:t>Beleid gemeente Woerden:</a:t>
            </a:r>
          </a:p>
          <a:p>
            <a:pPr lvl="1"/>
            <a:r>
              <a:rPr lang="nl-NL" sz="3200" dirty="0">
                <a:solidFill>
                  <a:prstClr val="black"/>
                </a:solidFill>
              </a:rPr>
              <a:t>Strakke handhaving afsteektijden</a:t>
            </a:r>
          </a:p>
          <a:p>
            <a:pPr lvl="1"/>
            <a:r>
              <a:rPr lang="nl-NL" sz="3200" dirty="0">
                <a:solidFill>
                  <a:prstClr val="black"/>
                </a:solidFill>
              </a:rPr>
              <a:t>Communicatie over deze maatregelen</a:t>
            </a:r>
            <a:endParaRPr lang="nl-NL" sz="3200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5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25447-68F8-4A74-B51B-313198D4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b="1" dirty="0"/>
              <a:t>Afsteektijden in de buurt </a:t>
            </a:r>
            <a:br>
              <a:rPr lang="nl-NL" dirty="0"/>
            </a:br>
            <a:r>
              <a:rPr lang="nl-NL" sz="4000" dirty="0"/>
              <a:t>gemeentebeleid 31-12, 18uur tot 01-01, 02uur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EDBB802B-F34C-4B0C-BFD2-8A36DE087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467527"/>
              </p:ext>
            </p:extLst>
          </p:nvPr>
        </p:nvGraphicFramePr>
        <p:xfrm>
          <a:off x="838200" y="1825625"/>
          <a:ext cx="10515600" cy="489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22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86111-092C-4C07-977F-669B9D9FD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/>
          <a:lstStyle/>
          <a:p>
            <a:pPr algn="ctr"/>
            <a:r>
              <a:rPr lang="nl-NL" b="1" dirty="0"/>
              <a:t>Overlast op verschillende tijden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CD4BE11D-97F6-4F17-9B7F-98C82DD4A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97489"/>
              </p:ext>
            </p:extLst>
          </p:nvPr>
        </p:nvGraphicFramePr>
        <p:xfrm>
          <a:off x="838200" y="1350335"/>
          <a:ext cx="10515600" cy="550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86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BFEBCC-8155-4A16-8398-0C000B07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Zelf afsteken of een centrale show?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B7CCD221-DDEE-40B0-8D17-BC706F8827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24203"/>
              </p:ext>
            </p:extLst>
          </p:nvPr>
        </p:nvGraphicFramePr>
        <p:xfrm>
          <a:off x="838200" y="1562100"/>
          <a:ext cx="10515600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398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601A54-3BB9-449D-A5D9-C13210C1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4000" b="1" dirty="0"/>
              <a:t>Ervaren we overlast tijdens of na afsteken? 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B1092CC6-2658-4C3A-A2B6-ED876F2FC3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10137"/>
              </p:ext>
            </p:extLst>
          </p:nvPr>
        </p:nvGraphicFramePr>
        <p:xfrm>
          <a:off x="838200" y="1371600"/>
          <a:ext cx="10515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34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71FA31-9BA2-4471-9487-045AC9FA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"/>
            <a:ext cx="10515600" cy="685800"/>
          </a:xfrm>
        </p:spPr>
        <p:txBody>
          <a:bodyPr>
            <a:noAutofit/>
          </a:bodyPr>
          <a:lstStyle/>
          <a:p>
            <a:r>
              <a:rPr lang="nl-NL" sz="4000" b="1" dirty="0"/>
              <a:t>163 ingevulde formulieren </a:t>
            </a:r>
            <a:r>
              <a:rPr lang="nl-NL" sz="2000" b="1" dirty="0"/>
              <a:t>plus 14 via website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E988A7-CE34-423C-90C5-1A0AA6B4E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638799"/>
          </a:xfrm>
        </p:spPr>
        <p:txBody>
          <a:bodyPr>
            <a:noAutofit/>
          </a:bodyPr>
          <a:lstStyle/>
          <a:p>
            <a:endParaRPr lang="nl-NL" b="1" dirty="0"/>
          </a:p>
          <a:p>
            <a:r>
              <a:rPr lang="nl-NL" sz="3200" b="1" dirty="0"/>
              <a:t>125 mensen hebben opmerkingen geplaatst</a:t>
            </a:r>
          </a:p>
          <a:p>
            <a:pPr marL="0" indent="0">
              <a:buNone/>
            </a:pPr>
            <a:r>
              <a:rPr lang="nl-NL" sz="3200" b="1" dirty="0"/>
              <a:t>	22 mensen willen meedenken</a:t>
            </a:r>
          </a:p>
          <a:p>
            <a:endParaRPr lang="nl-NL" sz="3200" b="1" dirty="0"/>
          </a:p>
          <a:p>
            <a:r>
              <a:rPr lang="nl-NL" sz="3200" b="1" dirty="0"/>
              <a:t>50% van invullers vinden de handhaving onvoldoende </a:t>
            </a:r>
          </a:p>
          <a:p>
            <a:endParaRPr lang="nl-NL" sz="3200" b="1" dirty="0"/>
          </a:p>
          <a:p>
            <a:r>
              <a:rPr lang="nl-NL" sz="3200" b="1" dirty="0"/>
              <a:t>Een minderheid van 18% steekt zelf vuurwerk af </a:t>
            </a:r>
          </a:p>
          <a:p>
            <a:pPr marL="0" indent="0">
              <a:buNone/>
            </a:pPr>
            <a:r>
              <a:rPr lang="nl-NL" sz="3200" b="1" dirty="0"/>
              <a:t>	6% koopt knalvuurwerk// 22% koopt siervuurwerk </a:t>
            </a:r>
          </a:p>
          <a:p>
            <a:endParaRPr lang="nl-NL" sz="3200" b="1" dirty="0"/>
          </a:p>
          <a:p>
            <a:r>
              <a:rPr lang="nl-NL" sz="3200" b="1" dirty="0"/>
              <a:t>Centrale vuurwerkshow:</a:t>
            </a:r>
          </a:p>
          <a:p>
            <a:pPr marL="0" indent="0">
              <a:buNone/>
            </a:pPr>
            <a:r>
              <a:rPr lang="nl-NL" sz="3200" b="1" dirty="0"/>
              <a:t>          51% is voor// 30% is tegen </a:t>
            </a:r>
          </a:p>
        </p:txBody>
      </p:sp>
    </p:spTree>
    <p:extLst>
      <p:ext uri="{BB962C8B-B14F-4D97-AF65-F5344CB8AC3E}">
        <p14:creationId xmlns:p14="http://schemas.microsoft.com/office/powerpoint/2010/main" val="3859381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4691E-4793-499B-8713-C12AA9A1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vuurwerkvrije zones afspreken?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16BD2-C386-49AD-9B81-1221E2FFE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Gevaarlijke plaatsen:</a:t>
            </a:r>
          </a:p>
          <a:p>
            <a:pPr lvl="1"/>
            <a:r>
              <a:rPr lang="nl-NL" dirty="0"/>
              <a:t>Benzinestations, huizen met rieten daken</a:t>
            </a:r>
          </a:p>
          <a:p>
            <a:endParaRPr lang="nl-NL" dirty="0"/>
          </a:p>
          <a:p>
            <a:r>
              <a:rPr lang="nl-NL" dirty="0"/>
              <a:t>Ongewenste plaatsen:</a:t>
            </a:r>
          </a:p>
          <a:p>
            <a:pPr lvl="1"/>
            <a:r>
              <a:rPr lang="nl-NL" dirty="0"/>
              <a:t>Verzorgingsinstellingen en bejaardenhuizen </a:t>
            </a:r>
          </a:p>
          <a:p>
            <a:pPr lvl="1"/>
            <a:r>
              <a:rPr lang="nl-NL" dirty="0"/>
              <a:t>Kinderspeelplaatsen </a:t>
            </a:r>
          </a:p>
          <a:p>
            <a:pPr lvl="1"/>
            <a:r>
              <a:rPr lang="nl-NL" dirty="0"/>
              <a:t>Dierenasiel </a:t>
            </a:r>
          </a:p>
          <a:p>
            <a:pPr lvl="1"/>
            <a:r>
              <a:rPr lang="nl-NL" dirty="0"/>
              <a:t>Natuurgebieden </a:t>
            </a:r>
          </a:p>
          <a:p>
            <a:pPr lvl="1"/>
            <a:r>
              <a:rPr lang="nl-NL" dirty="0"/>
              <a:t>Scholenlocaties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279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7E1EA-7405-4DDA-AEE2-7F05E1BE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b="1" dirty="0"/>
              <a:t>Centrale Show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A1F773-44E3-427A-BB26-C4DDC0F2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endParaRPr lang="nl-NL" sz="4000" dirty="0"/>
          </a:p>
          <a:p>
            <a:pPr marL="0" indent="0">
              <a:buNone/>
            </a:pPr>
            <a:r>
              <a:rPr lang="nl-NL" sz="4000" dirty="0"/>
              <a:t>Welke locatie zou geschikt zijn?</a:t>
            </a:r>
          </a:p>
        </p:txBody>
      </p:sp>
      <p:pic>
        <p:nvPicPr>
          <p:cNvPr id="4" name="Afbeelding 3" descr="Afbeelding met vuurwerk, outdoor-object&#10;&#10;Automatisch gegenereerde beschrijving">
            <a:extLst>
              <a:ext uri="{FF2B5EF4-FFF2-40B4-BE49-F238E27FC236}">
                <a16:creationId xmlns:a16="http://schemas.microsoft.com/office/drawing/2014/main" id="{40F95522-A0B8-41C0-915D-00513907F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624" y="854261"/>
            <a:ext cx="4893176" cy="32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957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8546F8E-A1E8-432B-A07D-F0E5868BD14F}">
  <we:reference id="wa104380510" version="1.0.0.3" store="nl-NL" storeType="OMEX"/>
  <we:alternateReferences>
    <we:reference id="wa104380510" version="1.0.0.3" store="WA10438051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181</Words>
  <Application>Microsoft Office PowerPoint</Application>
  <PresentationFormat>Breedbeeld</PresentationFormat>
  <Paragraphs>60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     Vuurwerk in  Harmelen </vt:lpstr>
      <vt:lpstr> Aanleiding vuurwerk enquête</vt:lpstr>
      <vt:lpstr>Afsteektijden in de buurt  gemeentebeleid 31-12, 18uur tot 01-01, 02uur</vt:lpstr>
      <vt:lpstr>Overlast op verschillende tijden</vt:lpstr>
      <vt:lpstr>Zelf afsteken of een centrale show?</vt:lpstr>
      <vt:lpstr>Ervaren we overlast tijdens of na afsteken? </vt:lpstr>
      <vt:lpstr>163 ingevulde formulieren plus 14 via website </vt:lpstr>
      <vt:lpstr>Waar vuurwerkvrije zones afspreken?</vt:lpstr>
      <vt:lpstr>Centrale Show</vt:lpstr>
      <vt:lpstr>Voorstel vuurwerkvrije zones </vt:lpstr>
      <vt:lpstr>Gesprek met gemeente over vervolg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Vuurwerk in  Harmelen</dc:title>
  <dc:creator>Jose van Engelen</dc:creator>
  <cp:lastModifiedBy>Jose van Engelen</cp:lastModifiedBy>
  <cp:revision>23</cp:revision>
  <cp:lastPrinted>2019-09-09T19:59:03Z</cp:lastPrinted>
  <dcterms:created xsi:type="dcterms:W3CDTF">2019-09-01T19:38:32Z</dcterms:created>
  <dcterms:modified xsi:type="dcterms:W3CDTF">2019-09-22T11:44:47Z</dcterms:modified>
  <cp:contentStatus>Definitief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