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256" r:id="rId3"/>
    <p:sldId id="277" r:id="rId4"/>
    <p:sldId id="282" r:id="rId5"/>
    <p:sldId id="279" r:id="rId6"/>
    <p:sldId id="284" r:id="rId7"/>
    <p:sldId id="258" r:id="rId8"/>
    <p:sldId id="260" r:id="rId9"/>
    <p:sldId id="261" r:id="rId10"/>
    <p:sldId id="263" r:id="rId11"/>
    <p:sldId id="262" r:id="rId12"/>
    <p:sldId id="264" r:id="rId13"/>
    <p:sldId id="266" r:id="rId14"/>
    <p:sldId id="268" r:id="rId15"/>
    <p:sldId id="257" r:id="rId16"/>
    <p:sldId id="267" r:id="rId17"/>
    <p:sldId id="281" r:id="rId18"/>
    <p:sldId id="285" r:id="rId19"/>
    <p:sldId id="278" r:id="rId20"/>
    <p:sldId id="276" r:id="rId2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 van Engelen" initials="JvE" lastIdx="0" clrIdx="0">
    <p:extLst>
      <p:ext uri="{19B8F6BF-5375-455C-9EA6-DF929625EA0E}">
        <p15:presenceInfo xmlns:p15="http://schemas.microsoft.com/office/powerpoint/2012/main" userId="86c2625fd93342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Blad1!$A$2</c:f>
              <c:strCache>
                <c:ptCount val="1"/>
                <c:pt idx="0">
                  <c:v>heel veel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Blad1!$B$1:$D$1</c:f>
              <c:strCache>
                <c:ptCount val="3"/>
                <c:pt idx="0">
                  <c:v>afsteektijden</c:v>
                </c:pt>
                <c:pt idx="1">
                  <c:v>buren</c:v>
                </c:pt>
                <c:pt idx="2">
                  <c:v>handhaving</c:v>
                </c:pt>
              </c:strCache>
            </c:strRef>
          </c:cat>
          <c:val>
            <c:numRef>
              <c:f>Blad1!$B$2:$D$2</c:f>
              <c:numCache>
                <c:formatCode>General</c:formatCode>
                <c:ptCount val="3"/>
                <c:pt idx="0">
                  <c:v>61</c:v>
                </c:pt>
                <c:pt idx="1">
                  <c:v>63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EB-4FA1-A503-61618E23B250}"/>
            </c:ext>
          </c:extLst>
        </c:ser>
        <c:ser>
          <c:idx val="1"/>
          <c:order val="1"/>
          <c:tx>
            <c:strRef>
              <c:f>Blad1!$A$3</c:f>
              <c:strCache>
                <c:ptCount val="1"/>
                <c:pt idx="0">
                  <c:v>niet veel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Blad1!$B$1:$D$1</c:f>
              <c:strCache>
                <c:ptCount val="3"/>
                <c:pt idx="0">
                  <c:v>afsteektijden</c:v>
                </c:pt>
                <c:pt idx="1">
                  <c:v>buren</c:v>
                </c:pt>
                <c:pt idx="2">
                  <c:v>handhaving</c:v>
                </c:pt>
              </c:strCache>
            </c:strRef>
          </c:cat>
          <c:val>
            <c:numRef>
              <c:f>Blad1!$B$3:$D$3</c:f>
              <c:numCache>
                <c:formatCode>General</c:formatCode>
                <c:ptCount val="3"/>
                <c:pt idx="0">
                  <c:v>9</c:v>
                </c:pt>
                <c:pt idx="1">
                  <c:v>9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EB-4FA1-A503-61618E23B250}"/>
            </c:ext>
          </c:extLst>
        </c:ser>
        <c:ser>
          <c:idx val="2"/>
          <c:order val="2"/>
          <c:tx>
            <c:strRef>
              <c:f>Blad1!$A$4</c:f>
              <c:strCache>
                <c:ptCount val="1"/>
                <c:pt idx="0">
                  <c:v>weinig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Blad1!$B$1:$D$1</c:f>
              <c:strCache>
                <c:ptCount val="3"/>
                <c:pt idx="0">
                  <c:v>afsteektijden</c:v>
                </c:pt>
                <c:pt idx="1">
                  <c:v>buren</c:v>
                </c:pt>
                <c:pt idx="2">
                  <c:v>handhaving</c:v>
                </c:pt>
              </c:strCache>
            </c:strRef>
          </c:cat>
          <c:val>
            <c:numRef>
              <c:f>Blad1!$B$4:$D$4</c:f>
              <c:numCache>
                <c:formatCode>General</c:formatCode>
                <c:ptCount val="3"/>
                <c:pt idx="0">
                  <c:v>29</c:v>
                </c:pt>
                <c:pt idx="1">
                  <c:v>23</c:v>
                </c:pt>
                <c:pt idx="2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EB-4FA1-A503-61618E23B250}"/>
            </c:ext>
          </c:extLst>
        </c:ser>
        <c:ser>
          <c:idx val="3"/>
          <c:order val="3"/>
          <c:tx>
            <c:strRef>
              <c:f>Blad1!$A$5</c:f>
              <c:strCache>
                <c:ptCount val="1"/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Blad1!$B$1:$D$1</c:f>
              <c:strCache>
                <c:ptCount val="3"/>
                <c:pt idx="0">
                  <c:v>afsteektijden</c:v>
                </c:pt>
                <c:pt idx="1">
                  <c:v>buren</c:v>
                </c:pt>
                <c:pt idx="2">
                  <c:v>handhaving</c:v>
                </c:pt>
              </c:strCache>
            </c:strRef>
          </c:cat>
          <c:val>
            <c:numRef>
              <c:f>Blad1!$B$5:$D$5</c:f>
              <c:numCache>
                <c:formatCode>General</c:formatCode>
                <c:ptCount val="3"/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EB-4FA1-A503-61618E23B25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70309384"/>
        <c:axId val="370305776"/>
      </c:barChart>
      <c:catAx>
        <c:axId val="370309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70305776"/>
        <c:crosses val="autoZero"/>
        <c:auto val="1"/>
        <c:lblAlgn val="ctr"/>
        <c:lblOffset val="100"/>
        <c:noMultiLvlLbl val="0"/>
      </c:catAx>
      <c:valAx>
        <c:axId val="370305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70309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494522423827458E-2"/>
          <c:y val="1.684452485763023E-2"/>
          <c:w val="0.95080499448438516"/>
          <c:h val="0.731933587100885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heel veel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binnen tijd</c:v>
                </c:pt>
                <c:pt idx="1">
                  <c:v>buiten tijd</c:v>
                </c:pt>
                <c:pt idx="2">
                  <c:v>buiten tijd/omgeving</c:v>
                </c:pt>
                <c:pt idx="3">
                  <c:v>buiten tijd/ huisdieren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28</c:v>
                </c:pt>
                <c:pt idx="1">
                  <c:v>48</c:v>
                </c:pt>
                <c:pt idx="2">
                  <c:v>40</c:v>
                </c:pt>
                <c:pt idx="3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AB-45E0-B606-88BB9F1124F8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niet veel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binnen tijd</c:v>
                </c:pt>
                <c:pt idx="1">
                  <c:v>buiten tijd</c:v>
                </c:pt>
                <c:pt idx="2">
                  <c:v>buiten tijd/omgeving</c:v>
                </c:pt>
                <c:pt idx="3">
                  <c:v>buiten tijd/ huisdieren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19</c:v>
                </c:pt>
                <c:pt idx="1">
                  <c:v>23</c:v>
                </c:pt>
                <c:pt idx="2">
                  <c:v>21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AB-45E0-B606-88BB9F1124F8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weinig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18AB-45E0-B606-88BB9F1124F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8AB-45E0-B606-88BB9F1124F8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18AB-45E0-B606-88BB9F1124F8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18AB-45E0-B606-88BB9F1124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binnen tijd</c:v>
                </c:pt>
                <c:pt idx="1">
                  <c:v>buiten tijd</c:v>
                </c:pt>
                <c:pt idx="2">
                  <c:v>buiten tijd/omgeving</c:v>
                </c:pt>
                <c:pt idx="3">
                  <c:v>buiten tijd/ huisdieren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51</c:v>
                </c:pt>
                <c:pt idx="1">
                  <c:v>26</c:v>
                </c:pt>
                <c:pt idx="2">
                  <c:v>34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AB-45E0-B606-88BB9F112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8586728"/>
        <c:axId val="368582792"/>
      </c:barChart>
      <c:catAx>
        <c:axId val="368586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68582792"/>
        <c:crosses val="autoZero"/>
        <c:auto val="1"/>
        <c:lblAlgn val="ctr"/>
        <c:lblOffset val="100"/>
        <c:noMultiLvlLbl val="0"/>
      </c:catAx>
      <c:valAx>
        <c:axId val="368582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68586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heel veel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afval in buurt</c:v>
                </c:pt>
                <c:pt idx="1">
                  <c:v>afval in harmelen</c:v>
                </c:pt>
                <c:pt idx="2">
                  <c:v>milieuoverlast</c:v>
                </c:pt>
              </c:strCache>
            </c:strRef>
          </c:cat>
          <c:val>
            <c:numRef>
              <c:f>Blad1!$B$2:$B$4</c:f>
              <c:numCache>
                <c:formatCode>General</c:formatCode>
                <c:ptCount val="3"/>
                <c:pt idx="0">
                  <c:v>27</c:v>
                </c:pt>
                <c:pt idx="1">
                  <c:v>31</c:v>
                </c:pt>
                <c:pt idx="2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54-4A59-8ED5-DFEAE7CD8378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niet veel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afval in buurt</c:v>
                </c:pt>
                <c:pt idx="1">
                  <c:v>afval in harmelen</c:v>
                </c:pt>
                <c:pt idx="2">
                  <c:v>milieuoverlast</c:v>
                </c:pt>
              </c:strCache>
            </c:strRef>
          </c:cat>
          <c:val>
            <c:numRef>
              <c:f>Blad1!$C$2:$C$4</c:f>
              <c:numCache>
                <c:formatCode>General</c:formatCode>
                <c:ptCount val="3"/>
                <c:pt idx="0">
                  <c:v>23</c:v>
                </c:pt>
                <c:pt idx="1">
                  <c:v>31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54-4A59-8ED5-DFEAE7CD8378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weinig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afval in buurt</c:v>
                </c:pt>
                <c:pt idx="1">
                  <c:v>afval in harmelen</c:v>
                </c:pt>
                <c:pt idx="2">
                  <c:v>milieuoverlast</c:v>
                </c:pt>
              </c:strCache>
            </c:strRef>
          </c:cat>
          <c:val>
            <c:numRef>
              <c:f>Blad1!$D$2:$D$4</c:f>
              <c:numCache>
                <c:formatCode>General</c:formatCode>
                <c:ptCount val="3"/>
                <c:pt idx="0">
                  <c:v>40</c:v>
                </c:pt>
                <c:pt idx="1">
                  <c:v>23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54-4A59-8ED5-DFEAE7CD83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5033432"/>
        <c:axId val="525034088"/>
      </c:barChart>
      <c:catAx>
        <c:axId val="525033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525034088"/>
        <c:crosses val="autoZero"/>
        <c:auto val="1"/>
        <c:lblAlgn val="ctr"/>
        <c:lblOffset val="100"/>
        <c:noMultiLvlLbl val="0"/>
      </c:catAx>
      <c:valAx>
        <c:axId val="525034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525033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622066263456199"/>
          <c:y val="0.89443040278645325"/>
          <c:w val="0.38755867473087602"/>
          <c:h val="0.105569597213546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eens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zelf vuurwerk</c:v>
                </c:pt>
                <c:pt idx="1">
                  <c:v>knalvuurwerk</c:v>
                </c:pt>
                <c:pt idx="2">
                  <c:v>siervuurwerk</c:v>
                </c:pt>
                <c:pt idx="3">
                  <c:v>centrale show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18</c:v>
                </c:pt>
                <c:pt idx="1">
                  <c:v>6</c:v>
                </c:pt>
                <c:pt idx="2">
                  <c:v>22</c:v>
                </c:pt>
                <c:pt idx="3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BC-4D70-BC06-08B73B93201E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oneens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zelf vuurwerk</c:v>
                </c:pt>
                <c:pt idx="1">
                  <c:v>knalvuurwerk</c:v>
                </c:pt>
                <c:pt idx="2">
                  <c:v>siervuurwerk</c:v>
                </c:pt>
                <c:pt idx="3">
                  <c:v>centrale show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41</c:v>
                </c:pt>
                <c:pt idx="1">
                  <c:v>34</c:v>
                </c:pt>
                <c:pt idx="2">
                  <c:v>34</c:v>
                </c:pt>
                <c:pt idx="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BC-4D70-BC06-08B73B93201E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neutraal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zelf vuurwerk</c:v>
                </c:pt>
                <c:pt idx="1">
                  <c:v>knalvuurwerk</c:v>
                </c:pt>
                <c:pt idx="2">
                  <c:v>siervuurwerk</c:v>
                </c:pt>
                <c:pt idx="3">
                  <c:v>centrale show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41</c:v>
                </c:pt>
                <c:pt idx="1">
                  <c:v>60</c:v>
                </c:pt>
                <c:pt idx="2">
                  <c:v>44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BC-4D70-BC06-08B73B9320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3749312"/>
        <c:axId val="373749640"/>
      </c:barChart>
      <c:catAx>
        <c:axId val="3737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73749640"/>
        <c:crosses val="autoZero"/>
        <c:auto val="1"/>
        <c:lblAlgn val="ctr"/>
        <c:lblOffset val="100"/>
        <c:noMultiLvlLbl val="0"/>
      </c:catAx>
      <c:valAx>
        <c:axId val="373749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73749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67907A-883C-4939-B7C1-CD2C0188402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4FAEAD5-FC2B-4995-9DE6-A43E99A74058}">
      <dgm:prSet/>
      <dgm:spPr/>
      <dgm:t>
        <a:bodyPr/>
        <a:lstStyle/>
        <a:p>
          <a:r>
            <a:rPr lang="nl-NL"/>
            <a:t>Dank voor jullie inzet, meedenken, tijd en input.</a:t>
          </a:r>
          <a:endParaRPr lang="en-US"/>
        </a:p>
      </dgm:t>
    </dgm:pt>
    <dgm:pt modelId="{51FB5F66-98EE-41C5-88C4-C8AC06799718}" type="parTrans" cxnId="{8F481B24-A486-4F80-8CDF-603F99454623}">
      <dgm:prSet/>
      <dgm:spPr/>
      <dgm:t>
        <a:bodyPr/>
        <a:lstStyle/>
        <a:p>
          <a:endParaRPr lang="en-US"/>
        </a:p>
      </dgm:t>
    </dgm:pt>
    <dgm:pt modelId="{3848CA57-399C-49D3-AAE1-180DE18DA273}" type="sibTrans" cxnId="{8F481B24-A486-4F80-8CDF-603F99454623}">
      <dgm:prSet/>
      <dgm:spPr/>
      <dgm:t>
        <a:bodyPr/>
        <a:lstStyle/>
        <a:p>
          <a:endParaRPr lang="en-US"/>
        </a:p>
      </dgm:t>
    </dgm:pt>
    <dgm:pt modelId="{ED177420-216D-4A8E-B5C9-23AC39043F13}">
      <dgm:prSet/>
      <dgm:spPr/>
      <dgm:t>
        <a:bodyPr/>
        <a:lstStyle/>
        <a:p>
          <a:r>
            <a:rPr lang="nl-NL"/>
            <a:t>Drankje bij de bar; 1</a:t>
          </a:r>
          <a:r>
            <a:rPr lang="nl-NL" baseline="30000"/>
            <a:t>e</a:t>
          </a:r>
          <a:r>
            <a:rPr lang="nl-NL"/>
            <a:t> is voor Dorpsplatform</a:t>
          </a:r>
          <a:endParaRPr lang="en-US"/>
        </a:p>
      </dgm:t>
    </dgm:pt>
    <dgm:pt modelId="{1F619B08-A4FD-4824-8DFE-B6AD6E32DEDE}" type="parTrans" cxnId="{C7F32462-93D9-4F85-95FB-6A08F1975128}">
      <dgm:prSet/>
      <dgm:spPr/>
      <dgm:t>
        <a:bodyPr/>
        <a:lstStyle/>
        <a:p>
          <a:endParaRPr lang="en-US"/>
        </a:p>
      </dgm:t>
    </dgm:pt>
    <dgm:pt modelId="{68CE0744-03EC-414F-9F05-0A4ED04DE671}" type="sibTrans" cxnId="{C7F32462-93D9-4F85-95FB-6A08F1975128}">
      <dgm:prSet/>
      <dgm:spPr/>
      <dgm:t>
        <a:bodyPr/>
        <a:lstStyle/>
        <a:p>
          <a:endParaRPr lang="en-US"/>
        </a:p>
      </dgm:t>
    </dgm:pt>
    <dgm:pt modelId="{8B667A08-3DB4-413F-A6CE-3701B7BF81ED}" type="pres">
      <dgm:prSet presAssocID="{5567907A-883C-4939-B7C1-CD2C01884026}" presName="root" presStyleCnt="0">
        <dgm:presLayoutVars>
          <dgm:dir/>
          <dgm:resizeHandles val="exact"/>
        </dgm:presLayoutVars>
      </dgm:prSet>
      <dgm:spPr/>
    </dgm:pt>
    <dgm:pt modelId="{7E0B2C8D-714C-45B5-95AB-F142F1E7118B}" type="pres">
      <dgm:prSet presAssocID="{74FAEAD5-FC2B-4995-9DE6-A43E99A74058}" presName="compNode" presStyleCnt="0"/>
      <dgm:spPr/>
    </dgm:pt>
    <dgm:pt modelId="{4826A77D-F210-418C-B52F-073A200D6AF8}" type="pres">
      <dgm:prSet presAssocID="{74FAEAD5-FC2B-4995-9DE6-A43E99A74058}" presName="bgRect" presStyleLbl="bgShp" presStyleIdx="0" presStyleCnt="2"/>
      <dgm:spPr/>
    </dgm:pt>
    <dgm:pt modelId="{7896657B-9DD2-4840-9925-B5DA603B6416}" type="pres">
      <dgm:prSet presAssocID="{74FAEAD5-FC2B-4995-9DE6-A43E99A7405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3E7FC9D5-A4CD-4A56-BC68-16C5B65660D1}" type="pres">
      <dgm:prSet presAssocID="{74FAEAD5-FC2B-4995-9DE6-A43E99A74058}" presName="spaceRect" presStyleCnt="0"/>
      <dgm:spPr/>
    </dgm:pt>
    <dgm:pt modelId="{D655707E-04D6-4F85-B69F-1E1974F4D90C}" type="pres">
      <dgm:prSet presAssocID="{74FAEAD5-FC2B-4995-9DE6-A43E99A74058}" presName="parTx" presStyleLbl="revTx" presStyleIdx="0" presStyleCnt="2">
        <dgm:presLayoutVars>
          <dgm:chMax val="0"/>
          <dgm:chPref val="0"/>
        </dgm:presLayoutVars>
      </dgm:prSet>
      <dgm:spPr/>
    </dgm:pt>
    <dgm:pt modelId="{E8AD9A11-76F0-4E7E-9BEB-5EE6D8FBA43A}" type="pres">
      <dgm:prSet presAssocID="{3848CA57-399C-49D3-AAE1-180DE18DA273}" presName="sibTrans" presStyleCnt="0"/>
      <dgm:spPr/>
    </dgm:pt>
    <dgm:pt modelId="{C4A51944-EAF5-486D-AA1D-D6B1FCEB2722}" type="pres">
      <dgm:prSet presAssocID="{ED177420-216D-4A8E-B5C9-23AC39043F13}" presName="compNode" presStyleCnt="0"/>
      <dgm:spPr/>
    </dgm:pt>
    <dgm:pt modelId="{9A70BA95-E6BB-4FF5-9285-7A912EB064AC}" type="pres">
      <dgm:prSet presAssocID="{ED177420-216D-4A8E-B5C9-23AC39043F13}" presName="bgRect" presStyleLbl="bgShp" presStyleIdx="1" presStyleCnt="2"/>
      <dgm:spPr/>
    </dgm:pt>
    <dgm:pt modelId="{094A545D-0F46-491B-8CF9-295FEED409D9}" type="pres">
      <dgm:prSet presAssocID="{ED177420-216D-4A8E-B5C9-23AC39043F1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mpagne Glasses"/>
        </a:ext>
      </dgm:extLst>
    </dgm:pt>
    <dgm:pt modelId="{01ED6533-679B-40C2-9C25-D980C4789A1C}" type="pres">
      <dgm:prSet presAssocID="{ED177420-216D-4A8E-B5C9-23AC39043F13}" presName="spaceRect" presStyleCnt="0"/>
      <dgm:spPr/>
    </dgm:pt>
    <dgm:pt modelId="{C89045F5-CE78-4907-87D7-B761B14C3526}" type="pres">
      <dgm:prSet presAssocID="{ED177420-216D-4A8E-B5C9-23AC39043F13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25BC0714-D6B3-4E64-9565-5E0E88D71869}" type="presOf" srcId="{74FAEAD5-FC2B-4995-9DE6-A43E99A74058}" destId="{D655707E-04D6-4F85-B69F-1E1974F4D90C}" srcOrd="0" destOrd="0" presId="urn:microsoft.com/office/officeart/2018/2/layout/IconVerticalSolidList"/>
    <dgm:cxn modelId="{8F481B24-A486-4F80-8CDF-603F99454623}" srcId="{5567907A-883C-4939-B7C1-CD2C01884026}" destId="{74FAEAD5-FC2B-4995-9DE6-A43E99A74058}" srcOrd="0" destOrd="0" parTransId="{51FB5F66-98EE-41C5-88C4-C8AC06799718}" sibTransId="{3848CA57-399C-49D3-AAE1-180DE18DA273}"/>
    <dgm:cxn modelId="{C7F32462-93D9-4F85-95FB-6A08F1975128}" srcId="{5567907A-883C-4939-B7C1-CD2C01884026}" destId="{ED177420-216D-4A8E-B5C9-23AC39043F13}" srcOrd="1" destOrd="0" parTransId="{1F619B08-A4FD-4824-8DFE-B6AD6E32DEDE}" sibTransId="{68CE0744-03EC-414F-9F05-0A4ED04DE671}"/>
    <dgm:cxn modelId="{52640143-4BD9-4695-8F8E-997B5CCD42DD}" type="presOf" srcId="{5567907A-883C-4939-B7C1-CD2C01884026}" destId="{8B667A08-3DB4-413F-A6CE-3701B7BF81ED}" srcOrd="0" destOrd="0" presId="urn:microsoft.com/office/officeart/2018/2/layout/IconVerticalSolidList"/>
    <dgm:cxn modelId="{5CD32754-60EC-4D9E-ADA7-19DD86C455E2}" type="presOf" srcId="{ED177420-216D-4A8E-B5C9-23AC39043F13}" destId="{C89045F5-CE78-4907-87D7-B761B14C3526}" srcOrd="0" destOrd="0" presId="urn:microsoft.com/office/officeart/2018/2/layout/IconVerticalSolidList"/>
    <dgm:cxn modelId="{83957A94-D6A3-4140-99B0-F0FBDE73C011}" type="presParOf" srcId="{8B667A08-3DB4-413F-A6CE-3701B7BF81ED}" destId="{7E0B2C8D-714C-45B5-95AB-F142F1E7118B}" srcOrd="0" destOrd="0" presId="urn:microsoft.com/office/officeart/2018/2/layout/IconVerticalSolidList"/>
    <dgm:cxn modelId="{A9EAB6D6-8848-46AE-A087-4E31324D686F}" type="presParOf" srcId="{7E0B2C8D-714C-45B5-95AB-F142F1E7118B}" destId="{4826A77D-F210-418C-B52F-073A200D6AF8}" srcOrd="0" destOrd="0" presId="urn:microsoft.com/office/officeart/2018/2/layout/IconVerticalSolidList"/>
    <dgm:cxn modelId="{67828EF5-8944-4D80-8CCA-C889C5588DB1}" type="presParOf" srcId="{7E0B2C8D-714C-45B5-95AB-F142F1E7118B}" destId="{7896657B-9DD2-4840-9925-B5DA603B6416}" srcOrd="1" destOrd="0" presId="urn:microsoft.com/office/officeart/2018/2/layout/IconVerticalSolidList"/>
    <dgm:cxn modelId="{9F33CD07-B4E1-454B-84B3-D8A0E2267911}" type="presParOf" srcId="{7E0B2C8D-714C-45B5-95AB-F142F1E7118B}" destId="{3E7FC9D5-A4CD-4A56-BC68-16C5B65660D1}" srcOrd="2" destOrd="0" presId="urn:microsoft.com/office/officeart/2018/2/layout/IconVerticalSolidList"/>
    <dgm:cxn modelId="{AE3869DD-9377-4E87-B1A3-FCBD82C45364}" type="presParOf" srcId="{7E0B2C8D-714C-45B5-95AB-F142F1E7118B}" destId="{D655707E-04D6-4F85-B69F-1E1974F4D90C}" srcOrd="3" destOrd="0" presId="urn:microsoft.com/office/officeart/2018/2/layout/IconVerticalSolidList"/>
    <dgm:cxn modelId="{61114EE8-5EC6-4846-A842-D7837EA01A9D}" type="presParOf" srcId="{8B667A08-3DB4-413F-A6CE-3701B7BF81ED}" destId="{E8AD9A11-76F0-4E7E-9BEB-5EE6D8FBA43A}" srcOrd="1" destOrd="0" presId="urn:microsoft.com/office/officeart/2018/2/layout/IconVerticalSolidList"/>
    <dgm:cxn modelId="{245358E5-BEA9-4CF0-84A0-0F9D370A50CA}" type="presParOf" srcId="{8B667A08-3DB4-413F-A6CE-3701B7BF81ED}" destId="{C4A51944-EAF5-486D-AA1D-D6B1FCEB2722}" srcOrd="2" destOrd="0" presId="urn:microsoft.com/office/officeart/2018/2/layout/IconVerticalSolidList"/>
    <dgm:cxn modelId="{122775E7-17AC-4ED0-AE33-6416ED980C3C}" type="presParOf" srcId="{C4A51944-EAF5-486D-AA1D-D6B1FCEB2722}" destId="{9A70BA95-E6BB-4FF5-9285-7A912EB064AC}" srcOrd="0" destOrd="0" presId="urn:microsoft.com/office/officeart/2018/2/layout/IconVerticalSolidList"/>
    <dgm:cxn modelId="{8F514561-6CA2-45BF-9B41-ACC855D2E0E1}" type="presParOf" srcId="{C4A51944-EAF5-486D-AA1D-D6B1FCEB2722}" destId="{094A545D-0F46-491B-8CF9-295FEED409D9}" srcOrd="1" destOrd="0" presId="urn:microsoft.com/office/officeart/2018/2/layout/IconVerticalSolidList"/>
    <dgm:cxn modelId="{2BC755C0-04A4-4349-B064-467902B857F9}" type="presParOf" srcId="{C4A51944-EAF5-486D-AA1D-D6B1FCEB2722}" destId="{01ED6533-679B-40C2-9C25-D980C4789A1C}" srcOrd="2" destOrd="0" presId="urn:microsoft.com/office/officeart/2018/2/layout/IconVerticalSolidList"/>
    <dgm:cxn modelId="{E13D3A4E-53FF-4AF0-B590-0021686FAEF5}" type="presParOf" srcId="{C4A51944-EAF5-486D-AA1D-D6B1FCEB2722}" destId="{C89045F5-CE78-4907-87D7-B761B14C352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6A77D-F210-418C-B52F-073A200D6AF8}">
      <dsp:nvSpPr>
        <dsp:cNvPr id="0" name=""/>
        <dsp:cNvSpPr/>
      </dsp:nvSpPr>
      <dsp:spPr>
        <a:xfrm>
          <a:off x="0" y="956381"/>
          <a:ext cx="6513603" cy="17656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96657B-9DD2-4840-9925-B5DA603B6416}">
      <dsp:nvSpPr>
        <dsp:cNvPr id="0" name=""/>
        <dsp:cNvSpPr/>
      </dsp:nvSpPr>
      <dsp:spPr>
        <a:xfrm>
          <a:off x="534102" y="1353647"/>
          <a:ext cx="971095" cy="9710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55707E-04D6-4F85-B69F-1E1974F4D90C}">
      <dsp:nvSpPr>
        <dsp:cNvPr id="0" name=""/>
        <dsp:cNvSpPr/>
      </dsp:nvSpPr>
      <dsp:spPr>
        <a:xfrm>
          <a:off x="2039300" y="956381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Dank voor jullie inzet, meedenken, tijd en input.</a:t>
          </a:r>
          <a:endParaRPr lang="en-US" sz="2500" kern="1200"/>
        </a:p>
      </dsp:txBody>
      <dsp:txXfrm>
        <a:off x="2039300" y="956381"/>
        <a:ext cx="4474303" cy="1765627"/>
      </dsp:txXfrm>
    </dsp:sp>
    <dsp:sp modelId="{9A70BA95-E6BB-4FF5-9285-7A912EB064AC}">
      <dsp:nvSpPr>
        <dsp:cNvPr id="0" name=""/>
        <dsp:cNvSpPr/>
      </dsp:nvSpPr>
      <dsp:spPr>
        <a:xfrm>
          <a:off x="0" y="3163416"/>
          <a:ext cx="6513603" cy="17656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4A545D-0F46-491B-8CF9-295FEED409D9}">
      <dsp:nvSpPr>
        <dsp:cNvPr id="0" name=""/>
        <dsp:cNvSpPr/>
      </dsp:nvSpPr>
      <dsp:spPr>
        <a:xfrm>
          <a:off x="534102" y="3560682"/>
          <a:ext cx="971095" cy="9710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9045F5-CE78-4907-87D7-B761B14C3526}">
      <dsp:nvSpPr>
        <dsp:cNvPr id="0" name=""/>
        <dsp:cNvSpPr/>
      </dsp:nvSpPr>
      <dsp:spPr>
        <a:xfrm>
          <a:off x="2039300" y="3163416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Drankje bij de bar; 1</a:t>
          </a:r>
          <a:r>
            <a:rPr lang="nl-NL" sz="2500" kern="1200" baseline="30000"/>
            <a:t>e</a:t>
          </a:r>
          <a:r>
            <a:rPr lang="nl-NL" sz="2500" kern="1200"/>
            <a:t> is voor Dorpsplatform</a:t>
          </a:r>
          <a:endParaRPr lang="en-US" sz="2500" kern="1200"/>
        </a:p>
      </dsp:txBody>
      <dsp:txXfrm>
        <a:off x="2039300" y="3163416"/>
        <a:ext cx="4474303" cy="17656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46D2B-201A-4604-AAC2-425FF39E495D}" type="datetimeFigureOut">
              <a:rPr lang="nl-NL" smtClean="0"/>
              <a:t>22-9-2019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BAAE8-BBFD-4F0C-8CC6-96F25DF7D1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516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C80127-4BCC-4225-AE65-873E76027C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F3EFF84-C24D-4F36-9BBD-12FE22EE1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AD7A1CB-917D-4BA0-B1B7-53C99CBA5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D1B2-D32F-46F4-A82B-98B4C165C56A}" type="datetimeFigureOut">
              <a:rPr lang="nl-NL" smtClean="0"/>
              <a:t>22-9-2019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B9FBB35-9F1B-4AAD-8A09-9A289B2DC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18AEFB-55A3-475B-AFA0-9F638C8EB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524-E6A9-47EE-A681-173598EED7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147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28B73-8828-481F-8913-FFD869F9E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3EB3EF2-74ED-400E-8FD6-2DA465442C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AB87781-F497-4C31-B23A-9C21C2ECE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D1B2-D32F-46F4-A82B-98B4C165C56A}" type="datetimeFigureOut">
              <a:rPr lang="nl-NL" smtClean="0"/>
              <a:t>22-9-2019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61C5F3-45C6-4615-A1C2-D4E7A81BB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FE54B4-2568-4937-BB17-2E556E121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524-E6A9-47EE-A681-173598EED7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22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D9B5F9D-93AA-4172-873A-6FC6AAC80F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1A8CE06-8952-4FA2-9585-4B8F77CE0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CD765A5-9A3C-41E9-BB89-B5531D95B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D1B2-D32F-46F4-A82B-98B4C165C56A}" type="datetimeFigureOut">
              <a:rPr lang="nl-NL" smtClean="0"/>
              <a:t>22-9-2019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3F6D4B-B465-4039-B705-1DB2DDABF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EE8B2B-2F82-433F-9E59-F6243C20C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524-E6A9-47EE-A681-173598EED7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585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C530A8-39C1-4AAB-B6A3-BBF791CCD4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CB9ADC2-0DC9-474B-AB28-2019610810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50E820B-F053-4F59-A328-0CBBCC040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EA90713-3995-4723-8205-5E039B58F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26569E-9D30-4B72-8FBB-5B0658D8F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3338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F9FD76-E0DF-49B3-A5A0-78849D8D1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6C24E0-9D45-4545-A843-56EDE5E4C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E9D7D6F-5A94-40D3-B007-71FE2C7C1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CF2B0F-5A4F-4B6C-9BA7-056B92C6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42F23D-BDE8-4556-9578-0A494216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3481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F32C23-1C53-419D-BD26-A3CA2307C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72A4C8D-7C47-466A-A8F4-B4982C6EE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A3311B-4A8A-4DA5-A467-35D9E6A2C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7EC57D3-645C-4B40-B351-C12E9F020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67E9D99-ECBA-483B-ABE4-D22931611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4188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2C9735-F2D7-48DA-81F9-7CEB6991D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AEBAEC-DDD2-46D8-836D-157B85565F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B1C95D7-2EA7-472C-8B92-D722FC291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C4D739C-17DE-4E39-A815-96BD5FD6B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867528D-3F7D-412C-AFB1-19051468C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7B17B6-3B03-4FF4-8D88-193951DBC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1758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46FA07-1432-4735-890F-5CEBEE269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72C032-9A25-4BD5-999C-3BF30747C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E940F0A-4898-4CC9-9BD6-825C79B163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7DD11D6-1074-4EBE-A07B-BA0D3BFB01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C947D58-E420-490A-A977-F81EFD8759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FC6730D-5881-44B8-8697-3116E082B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13223AA-2BB3-435F-A2FC-0BD9164F5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1817C81-8C04-4FA6-AD56-86731262F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0973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88A8B5-BD41-4A0D-9B94-07510821B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C80231E-16C4-488E-A1CC-85F34A9DE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4B3E58C-6CF5-418E-A6A0-BAD28E592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E361F88-7C5B-4367-A757-3EB6256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62906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FA2CC9A-B7EB-4E0E-9DD7-99B9599E2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913204F-F3A8-4C80-9434-3846F9D92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B7757A2-4020-459A-A055-CCCC0D6E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95662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9C8025-4567-4F66-A432-B6C5E46FE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CA8892-F228-47BF-B147-36B5C64F4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CD8D4DF-0661-458D-89F5-8C43FA7725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E25265F-8C94-4D66-94B8-0FC89E0A0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6284F3-B8FF-4FAE-B059-3F5216AFD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B6BD3EE-4B12-499A-9B7F-F4CA522DB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016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8FA4DA-D6B7-41CB-9A10-905C2EC55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E2DCCF-5C3C-4FFE-B474-E2F153E35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C8D7613-155B-48D0-B5D8-499DB0F1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D1B2-D32F-46F4-A82B-98B4C165C56A}" type="datetimeFigureOut">
              <a:rPr lang="nl-NL" smtClean="0"/>
              <a:t>22-9-2019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C9F14C-9888-452E-9B7D-153169DD5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13590A-081D-4E40-81C3-6F8700E9A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524-E6A9-47EE-A681-173598EED7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249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AF309-916B-42C4-B2FA-DBE83835F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FFED04-8F60-4560-88C8-BD20C0233B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8BEE001-5A48-43AE-A1AF-E6CB912A0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AB8D10F-A300-4AAF-9A5B-5BBEA8203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2BA5624-2184-4A6E-AC68-8D0F78E80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AFDF3C8-10C0-4636-9E95-162829B12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57274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650CFC-1063-4FF3-89C0-EECDD70E9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519B3E9-24CE-480D-B92A-02CB2C5D0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77D9A3D-9A9D-4E9F-BFA7-A598C1570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E920280-862F-41FE-81A6-D5D54FC6C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6CE93E-479B-4C26-B502-5C3858586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007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9BFFF36-1D10-4A35-9081-BCF29A953B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7216815-1561-4310-A1A5-BBB219E8F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96A984-4F40-4A6C-A8A3-1E3CA91B5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C4387D-9191-41D7-B129-E2655EBC6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FC0FE5-460D-47D0-82ED-597E75E11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5084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48B872-BA41-4B0E-B975-1487B85C5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69108CE-26E6-4912-90F3-BDA5AD63A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1EA64B3-BF95-453C-95BB-5A50E13BE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D1B2-D32F-46F4-A82B-98B4C165C56A}" type="datetimeFigureOut">
              <a:rPr lang="nl-NL" smtClean="0"/>
              <a:t>22-9-2019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7B2043-0EE5-482A-982D-671A85362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F1DE03-D16A-4B1D-9F10-7B996BAB9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524-E6A9-47EE-A681-173598EED7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085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4059C1-0415-4047-98F4-32F097B43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4E7D8A-37F5-49F8-97E7-1431F5FD0F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BFBDC03-9C4D-4F6B-BDF7-2E959214B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B94CCC6-1498-4AC2-91F7-245C52046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D1B2-D32F-46F4-A82B-98B4C165C56A}" type="datetimeFigureOut">
              <a:rPr lang="nl-NL" smtClean="0"/>
              <a:t>22-9-2019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948CDB5-EFFD-44A4-84B2-54AD8ED39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78ECC37-D099-41CE-AE30-B9571AAD2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524-E6A9-47EE-A681-173598EED7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344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05C8A9-E955-4D21-86B1-27271B40B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3264B4D-6C16-428B-B765-5AF775E4A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0B0FA7D-274F-4BE5-AC15-5244A2558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4A16065-0213-4B3B-AE08-6E7E818DAD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9DABFC0-1610-4A82-9689-C34503405A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84218F8-FE49-486B-942A-CE7467810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D1B2-D32F-46F4-A82B-98B4C165C56A}" type="datetimeFigureOut">
              <a:rPr lang="nl-NL" smtClean="0"/>
              <a:t>22-9-2019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EF84F85-9D70-4392-85AD-5DB0810A6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BBA5D26-103B-4D4C-8F7C-E8204A0EA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524-E6A9-47EE-A681-173598EED7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795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985415-EE8C-48DB-8E73-AB4D69C6C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B64269E-E3E6-4709-BBAF-3C45540B9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D1B2-D32F-46F4-A82B-98B4C165C56A}" type="datetimeFigureOut">
              <a:rPr lang="nl-NL" smtClean="0"/>
              <a:t>22-9-2019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BA43F10-72F3-4EC7-AB26-EC16A398F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FBBF060-F547-4663-BBC9-A9851FB83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524-E6A9-47EE-A681-173598EED7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5842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767522B-871D-4C15-9F07-F518FEDC4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D1B2-D32F-46F4-A82B-98B4C165C56A}" type="datetimeFigureOut">
              <a:rPr lang="nl-NL" smtClean="0"/>
              <a:t>22-9-2019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8AB75E1-3841-4503-BAE3-984C7FD0B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2AF637F-0C67-487F-AA87-367406BF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524-E6A9-47EE-A681-173598EED7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175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E37A2D-281A-4693-884E-A00235138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59FDE7-775B-491D-BDFF-C5FE91C1B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597C2A9-61B0-499C-B2D0-DF21461DE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FF181E0-7B3E-4D43-A16A-A949AA63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D1B2-D32F-46F4-A82B-98B4C165C56A}" type="datetimeFigureOut">
              <a:rPr lang="nl-NL" smtClean="0"/>
              <a:t>22-9-2019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D794179-0C7A-420F-B5AF-7ACC3323C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FFDC098-CAD0-4D65-9795-B17420FD8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524-E6A9-47EE-A681-173598EED7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871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5F3AE0-0889-4430-8316-4B6C83FCA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FCA8D4E-5DFF-4424-9F53-A5814692F9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0888222-9A22-4551-A087-8919E5F91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CFE6610-7A26-4FAE-9C13-07D66D64E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D1B2-D32F-46F4-A82B-98B4C165C56A}" type="datetimeFigureOut">
              <a:rPr lang="nl-NL" smtClean="0"/>
              <a:t>22-9-2019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86A89BF-9CC6-4C9B-A1C8-888526F31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7A4EAE5-539D-4E3A-8633-EB60F718B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524-E6A9-47EE-A681-173598EED7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43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0902DF1-B6AB-41A4-B226-0BE323EEE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BD537CE-64A9-4E2A-94CB-278566533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A78727-258B-4659-B840-AE06A2705F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DD1B2-D32F-46F4-A82B-98B4C165C56A}" type="datetimeFigureOut">
              <a:rPr lang="nl-NL" smtClean="0"/>
              <a:t>22-9-2019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93BE413-1012-41C0-9DAB-3931EB4146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581EBC-6D86-4C0E-A2C4-238EDA99A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5E524-E6A9-47EE-A681-173598EED7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626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FB7FB7E-80C3-46DF-A982-A8839F6E1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1F86A4C-610D-4FAE-A232-E4EE96EAF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A482B11-D8BB-406F-B7BB-9F8C9F4A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90139F-A77C-4109-898F-81D83AA059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04D88A-22D2-4BF8-B200-1A50DB7EB9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263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A555083-64A4-4B0A-BCCE-4833FCD93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nl-NL" dirty="0">
                <a:solidFill>
                  <a:schemeClr val="bg1"/>
                </a:solidFill>
                <a:latin typeface="+mn-lt"/>
              </a:rPr>
              <a:t>Dorpsoverleg </a:t>
            </a:r>
            <a:br>
              <a:rPr lang="nl-NL" dirty="0">
                <a:solidFill>
                  <a:schemeClr val="bg1"/>
                </a:solidFill>
                <a:latin typeface="+mn-lt"/>
              </a:rPr>
            </a:br>
            <a:r>
              <a:rPr lang="nl-NL" dirty="0">
                <a:solidFill>
                  <a:schemeClr val="bg1"/>
                </a:solidFill>
                <a:latin typeface="+mn-lt"/>
              </a:rPr>
              <a:t>17 september 2019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F899904-FFE4-4241-8CEE-FDDCAC50C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endParaRPr lang="nl-NL" sz="2000">
              <a:solidFill>
                <a:schemeClr val="bg1"/>
              </a:solidFill>
            </a:endParaRPr>
          </a:p>
          <a:p>
            <a:pPr algn="l"/>
            <a:r>
              <a:rPr lang="nl-NL" sz="2000">
                <a:solidFill>
                  <a:schemeClr val="bg1"/>
                </a:solidFill>
              </a:rPr>
              <a:t>Agenda 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2" descr="http://harmelen.nu/wp-content/uploads/2017/08/Harmelen.nu-dorpsplatform_achtergrond-transp.png">
            <a:extLst>
              <a:ext uri="{FF2B5EF4-FFF2-40B4-BE49-F238E27FC236}">
                <a16:creationId xmlns:a16="http://schemas.microsoft.com/office/drawing/2014/main" id="{327143AA-9D8E-4329-966A-D736FADC17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82" y="1119141"/>
            <a:ext cx="4047843" cy="3251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3246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BFEBCC-8155-4A16-8398-0C000B07D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Zelf afsteken of een centrale show?</a:t>
            </a:r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B7CCD221-DDEE-40B0-8D17-BC706F88273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562100"/>
          <a:ext cx="10515600" cy="5076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4411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71FA31-9BA2-4471-9487-045AC9FAA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875"/>
            <a:ext cx="10515600" cy="685800"/>
          </a:xfrm>
        </p:spPr>
        <p:txBody>
          <a:bodyPr>
            <a:noAutofit/>
          </a:bodyPr>
          <a:lstStyle/>
          <a:p>
            <a:r>
              <a:rPr lang="nl-NL" sz="4000" b="1" dirty="0"/>
              <a:t>163 ingevulde formulieren </a:t>
            </a:r>
            <a:r>
              <a:rPr lang="nl-NL" sz="2000" b="1" dirty="0"/>
              <a:t>plus 14 via website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E988A7-CE34-423C-90C5-1A0AA6B4E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4350"/>
            <a:ext cx="10515600" cy="5638799"/>
          </a:xfrm>
        </p:spPr>
        <p:txBody>
          <a:bodyPr>
            <a:noAutofit/>
          </a:bodyPr>
          <a:lstStyle/>
          <a:p>
            <a:endParaRPr lang="nl-NL" b="1" dirty="0"/>
          </a:p>
          <a:p>
            <a:r>
              <a:rPr lang="nl-NL" sz="3200" b="1" dirty="0"/>
              <a:t>125 mensen hebben opmerkingen geplaatst</a:t>
            </a:r>
          </a:p>
          <a:p>
            <a:pPr marL="0" indent="0">
              <a:buNone/>
            </a:pPr>
            <a:r>
              <a:rPr lang="nl-NL" sz="3200" b="1" dirty="0"/>
              <a:t>	22 mensen willen meedenken</a:t>
            </a:r>
          </a:p>
          <a:p>
            <a:endParaRPr lang="nl-NL" sz="3200" b="1" dirty="0"/>
          </a:p>
          <a:p>
            <a:r>
              <a:rPr lang="nl-NL" sz="3200" b="1" dirty="0"/>
              <a:t>50% van invullers vinden de handhaving onvoldoende </a:t>
            </a:r>
          </a:p>
          <a:p>
            <a:endParaRPr lang="nl-NL" sz="3200" b="1" dirty="0"/>
          </a:p>
          <a:p>
            <a:r>
              <a:rPr lang="nl-NL" sz="3200" b="1" dirty="0"/>
              <a:t>Een minderheid van 18% steekt zelf vuurwerk af </a:t>
            </a:r>
          </a:p>
          <a:p>
            <a:pPr marL="0" indent="0">
              <a:buNone/>
            </a:pPr>
            <a:r>
              <a:rPr lang="nl-NL" sz="3200" b="1" dirty="0"/>
              <a:t>	6% koopt knalvuurwerk// 22% koopt siervuurwerk </a:t>
            </a:r>
          </a:p>
          <a:p>
            <a:endParaRPr lang="nl-NL" sz="3200" b="1" dirty="0"/>
          </a:p>
          <a:p>
            <a:r>
              <a:rPr lang="nl-NL" sz="3200" b="1" dirty="0"/>
              <a:t>Centrale vuurwerkshow:</a:t>
            </a:r>
          </a:p>
          <a:p>
            <a:pPr marL="0" indent="0">
              <a:buNone/>
            </a:pPr>
            <a:r>
              <a:rPr lang="nl-NL" sz="3200" b="1" dirty="0"/>
              <a:t>          51% is voor// 30% is tegen </a:t>
            </a:r>
          </a:p>
        </p:txBody>
      </p:sp>
    </p:spTree>
    <p:extLst>
      <p:ext uri="{BB962C8B-B14F-4D97-AF65-F5344CB8AC3E}">
        <p14:creationId xmlns:p14="http://schemas.microsoft.com/office/powerpoint/2010/main" val="3859381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34691E-4793-499B-8713-C12AA9A1C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 vuurwerkvrije zones afspreken?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916BD2-C386-49AD-9B81-1221E2FFE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Gevaarlijke plaatsen:</a:t>
            </a:r>
          </a:p>
          <a:p>
            <a:pPr lvl="1"/>
            <a:r>
              <a:rPr lang="nl-NL" dirty="0"/>
              <a:t>Benzinestations, huizen met rieten daken</a:t>
            </a:r>
          </a:p>
          <a:p>
            <a:endParaRPr lang="nl-NL" dirty="0"/>
          </a:p>
          <a:p>
            <a:r>
              <a:rPr lang="nl-NL" dirty="0"/>
              <a:t>Ongewenste plaatsen:</a:t>
            </a:r>
          </a:p>
          <a:p>
            <a:pPr lvl="1"/>
            <a:r>
              <a:rPr lang="nl-NL" dirty="0"/>
              <a:t>Verzorgingsinstellingen en bejaardenhuizen </a:t>
            </a:r>
          </a:p>
          <a:p>
            <a:pPr lvl="1"/>
            <a:r>
              <a:rPr lang="nl-NL" dirty="0"/>
              <a:t>Kinderspeelplaatsen </a:t>
            </a:r>
          </a:p>
          <a:p>
            <a:pPr lvl="1"/>
            <a:r>
              <a:rPr lang="nl-NL" dirty="0"/>
              <a:t>Dierenasiel </a:t>
            </a:r>
          </a:p>
          <a:p>
            <a:pPr lvl="1"/>
            <a:r>
              <a:rPr lang="nl-NL" dirty="0"/>
              <a:t>Natuurgebieden </a:t>
            </a:r>
          </a:p>
          <a:p>
            <a:pPr lvl="1"/>
            <a:r>
              <a:rPr lang="nl-NL" dirty="0"/>
              <a:t>Scholenlocaties</a:t>
            </a:r>
          </a:p>
          <a:p>
            <a:pPr lvl="1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2795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C7E1EA-7405-4DDA-AEE2-7F05E1BE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600" b="1" dirty="0"/>
              <a:t>Centrale Show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A1F773-44E3-427A-BB26-C4DDC0F28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z="4000" dirty="0"/>
          </a:p>
          <a:p>
            <a:endParaRPr lang="nl-NL" sz="4000" dirty="0"/>
          </a:p>
          <a:p>
            <a:endParaRPr lang="nl-NL" sz="4000" dirty="0"/>
          </a:p>
          <a:p>
            <a:endParaRPr lang="nl-NL" sz="4000" dirty="0"/>
          </a:p>
          <a:p>
            <a:pPr marL="0" indent="0">
              <a:buNone/>
            </a:pPr>
            <a:r>
              <a:rPr lang="nl-NL" sz="4000" dirty="0"/>
              <a:t>Welke locatie zou geschikt zijn?</a:t>
            </a:r>
          </a:p>
        </p:txBody>
      </p:sp>
      <p:pic>
        <p:nvPicPr>
          <p:cNvPr id="4" name="Afbeelding 3" descr="Afbeelding met vuurwerk, outdoor-object&#10;&#10;Automatisch gegenereerde beschrijving">
            <a:extLst>
              <a:ext uri="{FF2B5EF4-FFF2-40B4-BE49-F238E27FC236}">
                <a16:creationId xmlns:a16="http://schemas.microsoft.com/office/drawing/2014/main" id="{40F95522-A0B8-41C0-915D-00513907F5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624" y="854261"/>
            <a:ext cx="4893176" cy="329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95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593438-8C15-432A-8291-2BC28B993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8325"/>
          </a:xfrm>
        </p:spPr>
        <p:txBody>
          <a:bodyPr>
            <a:normAutofit fontScale="90000"/>
          </a:bodyPr>
          <a:lstStyle/>
          <a:p>
            <a:r>
              <a:rPr lang="nl-NL" b="1" dirty="0"/>
              <a:t>Voorstel vuurwerkvrije zones </a:t>
            </a:r>
          </a:p>
        </p:txBody>
      </p:sp>
      <p:pic>
        <p:nvPicPr>
          <p:cNvPr id="6" name="Tijdelijke aanduiding voor inhoud 5" descr="Afbeelding met tekst, kaart, whiteboard&#10;&#10;Automatisch gegenereerde beschrijving">
            <a:extLst>
              <a:ext uri="{FF2B5EF4-FFF2-40B4-BE49-F238E27FC236}">
                <a16:creationId xmlns:a16="http://schemas.microsoft.com/office/drawing/2014/main" id="{D3896DC4-4BCB-458A-9FD0-D3EEA32145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689450" y="-1311275"/>
            <a:ext cx="5057673" cy="9921977"/>
          </a:xfrm>
        </p:spPr>
      </p:pic>
    </p:spTree>
    <p:extLst>
      <p:ext uri="{BB962C8B-B14F-4D97-AF65-F5344CB8AC3E}">
        <p14:creationId xmlns:p14="http://schemas.microsoft.com/office/powerpoint/2010/main" val="789408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7ECFEF-E2C4-4E86-9A01-4343E48E0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Gesprek met gemeente over vervolg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63719E-40A4-44AE-B589-6BE2303AC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Politiek is niet van zins iets te veranderen</a:t>
            </a:r>
          </a:p>
          <a:p>
            <a:r>
              <a:rPr lang="nl-NL" dirty="0"/>
              <a:t>Handhaving is groot probleem</a:t>
            </a:r>
          </a:p>
          <a:p>
            <a:r>
              <a:rPr lang="nl-NL" dirty="0"/>
              <a:t>Afsteektijden zijn al krapper (pas vanaf 18.00 uur)</a:t>
            </a:r>
          </a:p>
          <a:p>
            <a:r>
              <a:rPr lang="nl-NL" dirty="0"/>
              <a:t>Jongerenwerker praat over overlast </a:t>
            </a:r>
            <a:r>
              <a:rPr lang="nl-NL"/>
              <a:t>met jongeren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Meest relevante plaatsen voor vuurwerkvrije zone:</a:t>
            </a:r>
          </a:p>
          <a:p>
            <a:pPr lvl="1"/>
            <a:r>
              <a:rPr lang="nl-NL" dirty="0"/>
              <a:t>Dierenasiel</a:t>
            </a:r>
          </a:p>
          <a:p>
            <a:pPr lvl="1"/>
            <a:r>
              <a:rPr lang="nl-NL" dirty="0"/>
              <a:t>Nabij woonzorgcentrum Gaza</a:t>
            </a:r>
          </a:p>
          <a:p>
            <a:pPr lvl="1"/>
            <a:r>
              <a:rPr lang="nl-NL" dirty="0"/>
              <a:t>Nabij zorgcentrum </a:t>
            </a:r>
            <a:r>
              <a:rPr lang="nl-NL" dirty="0" err="1"/>
              <a:t>Vijverhof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8260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46652C-DCB7-4908-A477-DF424628D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061"/>
            <a:ext cx="10515600" cy="893134"/>
          </a:xfrm>
        </p:spPr>
        <p:txBody>
          <a:bodyPr>
            <a:normAutofit/>
          </a:bodyPr>
          <a:lstStyle/>
          <a:p>
            <a:r>
              <a:rPr lang="nl-NL" dirty="0">
                <a:latin typeface="+mn-lt"/>
              </a:rPr>
              <a:t>21.30uur Nieuwe opzet Dorpsoverleg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956B5B-A7EC-4B5F-93B7-15395135D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3767"/>
            <a:ext cx="10515600" cy="58691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Aanwezigheid gemeente in persoon wijkwethouder Arthur Bolderdijk</a:t>
            </a:r>
          </a:p>
          <a:p>
            <a:pPr lvl="1"/>
            <a:r>
              <a:rPr lang="nl-NL" dirty="0">
                <a:solidFill>
                  <a:prstClr val="black"/>
                </a:solidFill>
              </a:rPr>
              <a:t>Bijpraten over belangrijke ontwikkelingen, plannen en voornemens</a:t>
            </a:r>
          </a:p>
          <a:p>
            <a:endParaRPr lang="nl-NL" dirty="0"/>
          </a:p>
          <a:p>
            <a:r>
              <a:rPr lang="nl-NL" dirty="0"/>
              <a:t>Thema van Dorpsagenda of recente belangrijke ontwikkeling</a:t>
            </a:r>
          </a:p>
          <a:p>
            <a:pPr lvl="1"/>
            <a:r>
              <a:rPr lang="nl-NL" dirty="0"/>
              <a:t>6 hoofdthema’s: zorg en welzijn, sport en cultuur, verkeer, leefbaarheid, </a:t>
            </a:r>
          </a:p>
          <a:p>
            <a:pPr marL="457200" lvl="1" indent="0">
              <a:buNone/>
            </a:pPr>
            <a:r>
              <a:rPr lang="nl-NL" dirty="0"/>
              <a:t>                  veiligheid en bouwen</a:t>
            </a:r>
          </a:p>
          <a:p>
            <a:pPr lvl="1"/>
            <a:r>
              <a:rPr lang="nl-NL" dirty="0"/>
              <a:t>1x per jaar terug- en </a:t>
            </a:r>
            <a:r>
              <a:rPr lang="nl-NL" dirty="0" err="1"/>
              <a:t>vooruit-kijken</a:t>
            </a:r>
            <a:r>
              <a:rPr lang="nl-NL" dirty="0"/>
              <a:t>:  wat is bereikt, waar gaan we t volgende jaar gezamenlijk mee aan de slag</a:t>
            </a:r>
          </a:p>
          <a:p>
            <a:endParaRPr lang="nl-NL" dirty="0"/>
          </a:p>
          <a:p>
            <a:r>
              <a:rPr lang="nl-NL" dirty="0"/>
              <a:t>Bijdrage door inwoners, verenigingen of organisaties in/uit Harmelen</a:t>
            </a:r>
          </a:p>
          <a:p>
            <a:pPr lvl="1"/>
            <a:r>
              <a:rPr lang="nl-NL" dirty="0"/>
              <a:t>Aandacht vragen voor</a:t>
            </a:r>
          </a:p>
          <a:p>
            <a:pPr lvl="1"/>
            <a:r>
              <a:rPr lang="nl-NL" dirty="0"/>
              <a:t>Interessante ontwikkeling</a:t>
            </a:r>
          </a:p>
          <a:p>
            <a:pPr marL="457200" lvl="1" indent="0">
              <a:buNone/>
            </a:pPr>
            <a:endParaRPr lang="nl-NL" sz="3100" b="1" dirty="0"/>
          </a:p>
          <a:p>
            <a:pPr marL="457200" lvl="1" indent="0" algn="ctr">
              <a:buNone/>
            </a:pPr>
            <a:r>
              <a:rPr lang="nl-NL" sz="3100" b="1" dirty="0"/>
              <a:t>Geen notulen, wel korte samenvatting op website Harmelen.nu</a:t>
            </a:r>
          </a:p>
          <a:p>
            <a:pPr marL="457200" lvl="1" indent="0" algn="ctr">
              <a:buNone/>
            </a:pPr>
            <a:r>
              <a:rPr lang="nl-NL" sz="3100" b="1" dirty="0"/>
              <a:t>Presentaties delen via website </a:t>
            </a:r>
          </a:p>
        </p:txBody>
      </p:sp>
    </p:spTree>
    <p:extLst>
      <p:ext uri="{BB962C8B-B14F-4D97-AF65-F5344CB8AC3E}">
        <p14:creationId xmlns:p14="http://schemas.microsoft.com/office/powerpoint/2010/main" val="3513841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EA355E-9966-4770-ADAC-A895DD5D6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+mn-lt"/>
              </a:rPr>
              <a:t>21.45uur Afscheid Cees en Ko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4DC0E3-46E5-4011-B81E-EDB02D497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nl-NL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nl-NL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nl-NL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nl-NL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nl-NL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nl-NL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nl-NL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nl-NL" sz="4400" dirty="0">
                <a:solidFill>
                  <a:prstClr val="black"/>
                </a:solidFill>
              </a:rPr>
              <a:t>22.00 uur Einde Dorpsoverleg</a:t>
            </a:r>
          </a:p>
          <a:p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653B861-3D0B-468E-8284-029E3DC76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0" y="1585732"/>
            <a:ext cx="5530046" cy="314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547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8F9EB0-0936-49E1-9A63-F196D819F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Dorpsoverleg 2019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ACDD88-38A6-4981-97E9-EDB0F5CB6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nl-NL" dirty="0"/>
          </a:p>
          <a:p>
            <a:pPr lvl="1"/>
            <a:r>
              <a:rPr lang="nl-NL" dirty="0"/>
              <a:t>Woensdag 16 oktober 2019 o.a.:</a:t>
            </a:r>
          </a:p>
          <a:p>
            <a:pPr lvl="2"/>
            <a:r>
              <a:rPr lang="nl-NL" dirty="0"/>
              <a:t>Bijpraten met wijkwethouder</a:t>
            </a:r>
          </a:p>
          <a:p>
            <a:pPr marL="457200" lvl="1" indent="0">
              <a:buNone/>
            </a:pPr>
            <a:endParaRPr lang="nl-NL" dirty="0"/>
          </a:p>
          <a:p>
            <a:pPr lvl="1"/>
            <a:r>
              <a:rPr lang="nl-NL" dirty="0"/>
              <a:t>Dinsdag 26 november 2019 o.a.:</a:t>
            </a:r>
          </a:p>
          <a:p>
            <a:pPr lvl="2"/>
            <a:r>
              <a:rPr lang="nl-NL" dirty="0"/>
              <a:t>Bijpraten met de wijkwethouder</a:t>
            </a:r>
          </a:p>
          <a:p>
            <a:pPr lvl="2"/>
            <a:r>
              <a:rPr lang="nl-NL" dirty="0"/>
              <a:t>Fietsroutes door Harmelen</a:t>
            </a:r>
          </a:p>
          <a:p>
            <a:pPr lvl="2"/>
            <a:r>
              <a:rPr lang="nl-NL" dirty="0" err="1"/>
              <a:t>Up-date</a:t>
            </a:r>
            <a:r>
              <a:rPr lang="nl-NL" dirty="0"/>
              <a:t> van de Dorpsagenda; waar staan we, wat is bereikt, wat is nu belangrijk</a:t>
            </a:r>
          </a:p>
          <a:p>
            <a:pPr lvl="2"/>
            <a:endParaRPr lang="nl-NL" dirty="0"/>
          </a:p>
          <a:p>
            <a:pPr marL="914400" lvl="2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2284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B325DBF-63C8-4B8B-AB92-9CEB0657B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 sz="4100">
                <a:solidFill>
                  <a:srgbClr val="FFFFFF"/>
                </a:solidFill>
              </a:rPr>
              <a:t>Dorpsplatform Harmelen</a:t>
            </a:r>
          </a:p>
        </p:txBody>
      </p:sp>
      <p:graphicFrame>
        <p:nvGraphicFramePr>
          <p:cNvPr id="17" name="Tijdelijke aanduiding voor inhoud 2">
            <a:extLst>
              <a:ext uri="{FF2B5EF4-FFF2-40B4-BE49-F238E27FC236}">
                <a16:creationId xmlns:a16="http://schemas.microsoft.com/office/drawing/2014/main" id="{0675EB99-5401-47B7-BCDF-AB717EFD00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112722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19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FA518-26A6-4D2E-8056-8992B6660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051"/>
            <a:ext cx="10515600" cy="825722"/>
          </a:xfrm>
        </p:spPr>
        <p:txBody>
          <a:bodyPr>
            <a:noAutofit/>
          </a:bodyPr>
          <a:lstStyle/>
          <a:p>
            <a:r>
              <a:rPr lang="nl-NL" b="1" dirty="0"/>
              <a:t>20.00 uur </a:t>
            </a:r>
            <a:r>
              <a:rPr lang="nl-NL" dirty="0"/>
              <a:t>Opening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BA0564-DCBA-4385-8E8B-33ACFD29B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4912"/>
            <a:ext cx="10515600" cy="58160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4800" dirty="0"/>
          </a:p>
          <a:p>
            <a:pPr marL="0" indent="0">
              <a:buNone/>
            </a:pPr>
            <a:endParaRPr lang="nl-NL" sz="4800" b="1" dirty="0">
              <a:latin typeface="+mj-lt"/>
            </a:endParaRPr>
          </a:p>
          <a:p>
            <a:pPr marL="0" indent="0">
              <a:buNone/>
            </a:pPr>
            <a:r>
              <a:rPr lang="nl-NL" sz="4800" b="1" dirty="0">
                <a:latin typeface="+mj-lt"/>
              </a:rPr>
              <a:t>20.05 uur </a:t>
            </a:r>
            <a:r>
              <a:rPr lang="nl-NL" sz="4800" dirty="0">
                <a:latin typeface="+mj-lt"/>
              </a:rPr>
              <a:t>Bijpraten met wijkwethouder, Dhr. Arthur Bolderdijk</a:t>
            </a:r>
          </a:p>
          <a:p>
            <a:pPr marL="0" indent="0">
              <a:buNone/>
            </a:pPr>
            <a:endParaRPr lang="nl-NL" sz="4800" dirty="0">
              <a:latin typeface="+mj-lt"/>
            </a:endParaRPr>
          </a:p>
          <a:p>
            <a:pPr marL="0" indent="0">
              <a:buNone/>
            </a:pPr>
            <a:r>
              <a:rPr lang="nl-NL" sz="4800" b="1" dirty="0">
                <a:latin typeface="+mj-lt"/>
              </a:rPr>
              <a:t>20.35 uur  </a:t>
            </a:r>
            <a:r>
              <a:rPr lang="nl-NL" sz="4800" dirty="0">
                <a:latin typeface="+mj-lt"/>
              </a:rPr>
              <a:t>Bijpraten over het Signaal Tam Harmelen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5336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FF8B8DD-3B2D-49B2-91FA-066BFECD3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  <a:prstGeom prst="ellipse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20.45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uur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Pauze</a:t>
            </a:r>
            <a:endParaRPr lang="en-US" sz="3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3B033368-0C60-4113-BB17-F9ADA46F3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951" y="3355130"/>
            <a:ext cx="2669407" cy="31035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We </a:t>
            </a:r>
            <a:r>
              <a:rPr lang="en-US" sz="1600" dirty="0" err="1"/>
              <a:t>gaan</a:t>
            </a:r>
            <a:r>
              <a:rPr lang="en-US" sz="1600" dirty="0"/>
              <a:t> om 21 </a:t>
            </a:r>
            <a:r>
              <a:rPr lang="en-US" sz="1600" dirty="0" err="1"/>
              <a:t>uur</a:t>
            </a:r>
            <a:r>
              <a:rPr lang="en-US" sz="1600" dirty="0"/>
              <a:t> door met 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*  </a:t>
            </a:r>
            <a:r>
              <a:rPr lang="en-US" sz="1600" dirty="0" err="1"/>
              <a:t>Vuurwerkenquete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*  </a:t>
            </a:r>
            <a:r>
              <a:rPr lang="en-US" sz="1600" dirty="0" err="1"/>
              <a:t>Nieuw</a:t>
            </a:r>
            <a:r>
              <a:rPr lang="en-US" sz="1600" dirty="0"/>
              <a:t> </a:t>
            </a:r>
            <a:r>
              <a:rPr lang="en-US" sz="1600" dirty="0" err="1"/>
              <a:t>Dorpsoverleg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*  </a:t>
            </a:r>
            <a:r>
              <a:rPr lang="en-US" sz="1600" dirty="0" err="1"/>
              <a:t>Afscheid</a:t>
            </a:r>
            <a:r>
              <a:rPr lang="en-US" sz="1600" dirty="0"/>
              <a:t> Cees en Ko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sz="1600" dirty="0"/>
              <a:t>22uur </a:t>
            </a:r>
            <a:r>
              <a:rPr lang="en-US" sz="1600" dirty="0" err="1"/>
              <a:t>einde</a:t>
            </a:r>
            <a:endParaRPr lang="en-US" sz="1600" dirty="0"/>
          </a:p>
        </p:txBody>
      </p:sp>
      <p:pic>
        <p:nvPicPr>
          <p:cNvPr id="5" name="Tijdelijke aanduiding voor inhoud 4" descr="Afbeelding met buiten, gras, lucht, boom&#10;&#10;Automatisch gegenereerde beschrijving">
            <a:extLst>
              <a:ext uri="{FF2B5EF4-FFF2-40B4-BE49-F238E27FC236}">
                <a16:creationId xmlns:a16="http://schemas.microsoft.com/office/drawing/2014/main" id="{FB4B0387-7FC4-483C-831D-A30A764313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60"/>
          <a:stretch/>
        </p:blipFill>
        <p:spPr>
          <a:xfrm>
            <a:off x="4662102" y="1050417"/>
            <a:ext cx="6903723" cy="463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480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6DB3D1-695A-414A-9DC1-769456776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>
                <a:latin typeface="+mn-lt"/>
              </a:rPr>
              <a:t>21.00 uur </a:t>
            </a:r>
            <a:r>
              <a:rPr lang="nl-NL" dirty="0">
                <a:latin typeface="+mn-lt"/>
              </a:rPr>
              <a:t>Vuurwerk Enquête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8FED58-A9E2-4A23-9AF4-0BDC82D67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4400" b="1" dirty="0"/>
          </a:p>
          <a:p>
            <a:pPr marL="0" indent="0">
              <a:buNone/>
            </a:pPr>
            <a:r>
              <a:rPr lang="nl-NL" sz="4400" b="1" dirty="0"/>
              <a:t>				en hoe nu verder</a:t>
            </a:r>
          </a:p>
          <a:p>
            <a:pPr marL="0" indent="0">
              <a:buNone/>
            </a:pPr>
            <a:endParaRPr lang="nl-NL" sz="4400" b="1" dirty="0"/>
          </a:p>
          <a:p>
            <a:pPr marL="0" indent="0">
              <a:buNone/>
            </a:pPr>
            <a:endParaRPr lang="nl-NL" sz="4400" b="1" dirty="0"/>
          </a:p>
          <a:p>
            <a:pPr marL="0" indent="0">
              <a:buNone/>
            </a:pPr>
            <a:endParaRPr lang="nl-NL" sz="4400" b="1" dirty="0"/>
          </a:p>
          <a:p>
            <a:pPr marL="0" indent="0">
              <a:buNone/>
            </a:pP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1495158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EEC5A9-2651-44A5-B47F-9D908B921C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7680"/>
            <a:ext cx="9144000" cy="3767328"/>
          </a:xfrm>
        </p:spPr>
        <p:txBody>
          <a:bodyPr>
            <a:noAutofit/>
          </a:bodyPr>
          <a:lstStyle/>
          <a:p>
            <a:pPr algn="l"/>
            <a:br>
              <a:rPr lang="nl-NL" sz="7200" dirty="0"/>
            </a:br>
            <a:br>
              <a:rPr lang="nl-NL" sz="7200" dirty="0"/>
            </a:br>
            <a:br>
              <a:rPr lang="nl-NL" sz="7200" dirty="0"/>
            </a:br>
            <a:br>
              <a:rPr lang="nl-NL" sz="7200" dirty="0"/>
            </a:br>
            <a:br>
              <a:rPr lang="nl-NL" sz="7200" dirty="0"/>
            </a:br>
            <a:r>
              <a:rPr lang="nl-NL" sz="7200" dirty="0"/>
              <a:t>Vuurwerk in </a:t>
            </a:r>
            <a:br>
              <a:rPr lang="nl-NL" sz="7200" dirty="0"/>
            </a:br>
            <a:r>
              <a:rPr lang="nl-NL" sz="7200" dirty="0"/>
              <a:t>Harmelen</a:t>
            </a:r>
            <a:br>
              <a:rPr lang="nl-NL" sz="7200" dirty="0"/>
            </a:br>
            <a:endParaRPr lang="nl-NL" sz="72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CBE60DE-F1E9-43AB-9649-C4AB7EF9B9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9107"/>
            <a:ext cx="9144000" cy="2169041"/>
          </a:xfrm>
        </p:spPr>
        <p:txBody>
          <a:bodyPr>
            <a:normAutofit fontScale="85000" lnSpcReduction="20000"/>
          </a:bodyPr>
          <a:lstStyle/>
          <a:p>
            <a:pPr algn="l"/>
            <a:endParaRPr lang="nl-NL" sz="3200" dirty="0"/>
          </a:p>
          <a:p>
            <a:pPr algn="l"/>
            <a:endParaRPr lang="nl-NL" sz="3200" dirty="0"/>
          </a:p>
          <a:p>
            <a:pPr algn="l"/>
            <a:r>
              <a:rPr lang="nl-NL" sz="5200" dirty="0"/>
              <a:t>Wat vinden inwoners?    </a:t>
            </a:r>
          </a:p>
          <a:p>
            <a:pPr algn="l"/>
            <a:r>
              <a:rPr lang="nl-NL" sz="5200" dirty="0"/>
              <a:t>Hoe gaan we verder?</a:t>
            </a:r>
          </a:p>
        </p:txBody>
      </p:sp>
      <p:pic>
        <p:nvPicPr>
          <p:cNvPr id="8" name="Afbeelding 7" descr="Afbeelding met vuurwerk, outdoor-object&#10;&#10;Automatisch gegenereerde beschrijving">
            <a:extLst>
              <a:ext uri="{FF2B5EF4-FFF2-40B4-BE49-F238E27FC236}">
                <a16:creationId xmlns:a16="http://schemas.microsoft.com/office/drawing/2014/main" id="{62EFB6BF-3C27-4797-8E41-B37517B23A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7638" y="1277171"/>
            <a:ext cx="4893176" cy="329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22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2AF026-14A3-422C-9897-D6AA29823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3366"/>
          </a:xfrm>
        </p:spPr>
        <p:txBody>
          <a:bodyPr/>
          <a:lstStyle/>
          <a:p>
            <a:r>
              <a:rPr lang="nl-NL" dirty="0"/>
              <a:t> Aanleiding vuurwerk enquête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FCD953-4E84-4FBA-AC74-34519BECF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6284"/>
            <a:ext cx="10515600" cy="5116010"/>
          </a:xfrm>
        </p:spPr>
        <p:txBody>
          <a:bodyPr>
            <a:normAutofit fontScale="92500" lnSpcReduction="20000"/>
          </a:bodyPr>
          <a:lstStyle/>
          <a:p>
            <a:r>
              <a:rPr lang="nl-NL" sz="3200" dirty="0"/>
              <a:t>Naar aanleiding van overlastmeldingen in het verleden door inwoners</a:t>
            </a:r>
          </a:p>
          <a:p>
            <a:pPr lvl="1"/>
            <a:r>
              <a:rPr lang="nl-NL" sz="3200" dirty="0"/>
              <a:t>Met name rond Oud en Nieuw</a:t>
            </a:r>
          </a:p>
          <a:p>
            <a:pPr lvl="1"/>
            <a:r>
              <a:rPr lang="nl-NL" sz="3200" dirty="0"/>
              <a:t>Nagedacht over vuurwerkvrije zones in Harmelen</a:t>
            </a:r>
          </a:p>
          <a:p>
            <a:pPr lvl="1"/>
            <a:r>
              <a:rPr lang="nl-NL" sz="3200" dirty="0"/>
              <a:t>Geen uitvoering aan gegeven </a:t>
            </a:r>
          </a:p>
          <a:p>
            <a:pPr lvl="1"/>
            <a:endParaRPr lang="nl-NL" sz="3200" dirty="0"/>
          </a:p>
          <a:p>
            <a:r>
              <a:rPr lang="nl-NL" sz="3200" dirty="0"/>
              <a:t>Bij opvragen items voor de Dorpsagenda 2018</a:t>
            </a:r>
          </a:p>
          <a:p>
            <a:pPr marL="457200" lvl="1" indent="0">
              <a:buNone/>
            </a:pPr>
            <a:r>
              <a:rPr lang="nl-NL" sz="3200" dirty="0"/>
              <a:t>Veel opmerkingen over overlast in woonomgeving door vuurwerk</a:t>
            </a:r>
          </a:p>
          <a:p>
            <a:pPr marL="457200" lvl="1" indent="0">
              <a:buNone/>
            </a:pPr>
            <a:endParaRPr lang="nl-NL" sz="3200" dirty="0"/>
          </a:p>
          <a:p>
            <a:pPr lvl="0"/>
            <a:r>
              <a:rPr lang="nl-NL" sz="3200" dirty="0">
                <a:solidFill>
                  <a:prstClr val="black"/>
                </a:solidFill>
              </a:rPr>
              <a:t>Beleid gemeente Woerden:</a:t>
            </a:r>
          </a:p>
          <a:p>
            <a:pPr lvl="1"/>
            <a:r>
              <a:rPr lang="nl-NL" sz="3200" dirty="0">
                <a:solidFill>
                  <a:prstClr val="black"/>
                </a:solidFill>
              </a:rPr>
              <a:t>Strakke handhaving afsteektijden</a:t>
            </a:r>
          </a:p>
          <a:p>
            <a:pPr lvl="1"/>
            <a:r>
              <a:rPr lang="nl-NL" sz="3200" dirty="0">
                <a:solidFill>
                  <a:prstClr val="black"/>
                </a:solidFill>
              </a:rPr>
              <a:t>Communicatie over deze maatregelen</a:t>
            </a:r>
            <a:endParaRPr lang="nl-NL" sz="3200" dirty="0"/>
          </a:p>
          <a:p>
            <a:pPr marL="457200" lvl="1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3579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725447-68F8-4A74-B51B-313198D4F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b="1" dirty="0"/>
              <a:t>Afsteektijden in de buurt </a:t>
            </a:r>
            <a:br>
              <a:rPr lang="nl-NL" dirty="0"/>
            </a:br>
            <a:r>
              <a:rPr lang="nl-NL" sz="4000" dirty="0"/>
              <a:t>gemeentebeleid 31-12, 18uur tot 01-01, 02uur</a:t>
            </a:r>
          </a:p>
        </p:txBody>
      </p:sp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EDBB802B-F34C-4B0C-BFD2-8A36DE0875F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894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7226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186111-092C-4C07-977F-669B9D9FD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294"/>
          </a:xfrm>
        </p:spPr>
        <p:txBody>
          <a:bodyPr/>
          <a:lstStyle/>
          <a:p>
            <a:pPr algn="ctr"/>
            <a:r>
              <a:rPr lang="nl-NL" b="1" dirty="0"/>
              <a:t>Overlast op verschillende tijden</a:t>
            </a:r>
          </a:p>
        </p:txBody>
      </p:sp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CD4BE11D-97F6-4F17-9B7F-98C82DD4AFA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350335"/>
          <a:ext cx="10515600" cy="5507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866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601A54-3BB9-449D-A5D9-C13210C14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4000" b="1" dirty="0"/>
              <a:t>Ervaren we overlast tijdens of na afsteken? </a:t>
            </a:r>
          </a:p>
        </p:txBody>
      </p:sp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B1092CC6-2658-4C3A-A2B6-ED876F2FC39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371600"/>
          <a:ext cx="10515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93454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404</Words>
  <Application>Microsoft Office PowerPoint</Application>
  <PresentationFormat>Breedbeeld</PresentationFormat>
  <Paragraphs>119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Kantoorthema</vt:lpstr>
      <vt:lpstr>1_Kantoorthema</vt:lpstr>
      <vt:lpstr>Dorpsoverleg  17 september 2019</vt:lpstr>
      <vt:lpstr>20.00 uur Opening </vt:lpstr>
      <vt:lpstr>20.45 uur Pauze</vt:lpstr>
      <vt:lpstr>21.00 uur Vuurwerk Enquête</vt:lpstr>
      <vt:lpstr>     Vuurwerk in  Harmelen </vt:lpstr>
      <vt:lpstr> Aanleiding vuurwerk enquête</vt:lpstr>
      <vt:lpstr>Afsteektijden in de buurt  gemeentebeleid 31-12, 18uur tot 01-01, 02uur</vt:lpstr>
      <vt:lpstr>Overlast op verschillende tijden</vt:lpstr>
      <vt:lpstr>Ervaren we overlast tijdens of na afsteken? </vt:lpstr>
      <vt:lpstr>Zelf afsteken of een centrale show?</vt:lpstr>
      <vt:lpstr>163 ingevulde formulieren plus 14 via website </vt:lpstr>
      <vt:lpstr>Waar vuurwerkvrije zones afspreken?</vt:lpstr>
      <vt:lpstr>Centrale Show</vt:lpstr>
      <vt:lpstr>Voorstel vuurwerkvrije zones </vt:lpstr>
      <vt:lpstr>Gesprek met gemeente over vervolg</vt:lpstr>
      <vt:lpstr>21.30uur Nieuwe opzet Dorpsoverleg</vt:lpstr>
      <vt:lpstr>21.45uur Afscheid Cees en Ko </vt:lpstr>
      <vt:lpstr>Dorpsoverleg 2019</vt:lpstr>
      <vt:lpstr>Dorpsplatform Harmelen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Dorpsoverleg  17 september 2019</dc:title>
  <dc:creator>Jose van Engelen</dc:creator>
  <cp:lastModifiedBy>Jose van Engelen</cp:lastModifiedBy>
  <cp:revision>2</cp:revision>
  <dcterms:created xsi:type="dcterms:W3CDTF">2019-09-16T19:25:52Z</dcterms:created>
  <dcterms:modified xsi:type="dcterms:W3CDTF">2019-09-22T11:50:39Z</dcterms:modified>
</cp:coreProperties>
</file>