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94" r:id="rId4"/>
    <p:sldId id="295" r:id="rId5"/>
    <p:sldId id="296" r:id="rId6"/>
    <p:sldId id="297" r:id="rId7"/>
    <p:sldId id="298" r:id="rId8"/>
    <p:sldId id="261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68" r:id="rId18"/>
    <p:sldId id="271" r:id="rId19"/>
    <p:sldId id="273" r:id="rId20"/>
    <p:sldId id="275" r:id="rId21"/>
    <p:sldId id="277" r:id="rId22"/>
    <p:sldId id="278" r:id="rId23"/>
    <p:sldId id="280" r:id="rId24"/>
    <p:sldId id="308" r:id="rId25"/>
    <p:sldId id="284" r:id="rId26"/>
    <p:sldId id="286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IE5\MNU46VRN\Kopie%20van%20Wat%20kan%20er%20beter%20in%20Harmelen%20(1)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Helemaal mee eens</c:v>
                </c:pt>
                <c:pt idx="1">
                  <c:v>Mee eens</c:v>
                </c:pt>
                <c:pt idx="2">
                  <c:v>Neutraal</c:v>
                </c:pt>
                <c:pt idx="3">
                  <c:v>Niet mee eens</c:v>
                </c:pt>
                <c:pt idx="4">
                  <c:v>Helemaal niet mee eens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5.9499999999999997E-2</c:v>
                </c:pt>
                <c:pt idx="1">
                  <c:v>0.42009999999999997</c:v>
                </c:pt>
                <c:pt idx="2">
                  <c:v>0.15609999999999999</c:v>
                </c:pt>
                <c:pt idx="3">
                  <c:v>0.26769999999999999</c:v>
                </c:pt>
                <c:pt idx="4">
                  <c:v>9.6699999999999994E-2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D-4438-85F8-09DC0C585F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482048"/>
        <c:axId val="34505472"/>
        <c:axId val="0"/>
      </c:bar3DChart>
      <c:catAx>
        <c:axId val="3448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34505472"/>
        <c:crosses val="autoZero"/>
        <c:auto val="1"/>
        <c:lblAlgn val="ctr"/>
        <c:lblOffset val="100"/>
        <c:noMultiLvlLbl val="0"/>
      </c:catAx>
      <c:valAx>
        <c:axId val="34505472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3448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9651437858293"/>
          <c:y val="2.8307844486897115E-2"/>
          <c:w val="0.86619949703895793"/>
          <c:h val="0.64010527829795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0.25090000000000001</c:v>
                </c:pt>
                <c:pt idx="1">
                  <c:v>0.3483</c:v>
                </c:pt>
                <c:pt idx="2">
                  <c:v>0.2172</c:v>
                </c:pt>
                <c:pt idx="3">
                  <c:v>0.11990000000000001</c:v>
                </c:pt>
                <c:pt idx="4">
                  <c:v>4.1200000000000001E-2</c:v>
                </c:pt>
                <c:pt idx="5">
                  <c:v>2.2499999999999999E-2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2-482E-BD78-0333EA6D73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878912"/>
        <c:axId val="111881600"/>
        <c:axId val="0"/>
      </c:bar3DChart>
      <c:catAx>
        <c:axId val="11187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881600"/>
        <c:crosses val="autoZero"/>
        <c:auto val="1"/>
        <c:lblAlgn val="ctr"/>
        <c:lblOffset val="100"/>
        <c:noMultiLvlLbl val="0"/>
      </c:catAx>
      <c:valAx>
        <c:axId val="111881600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878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9651437858293"/>
          <c:y val="2.8307844486897115E-2"/>
          <c:w val="0.86619949703895793"/>
          <c:h val="0.64010527829795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0.31840000000000002</c:v>
                </c:pt>
                <c:pt idx="1">
                  <c:v>0.31459999999999999</c:v>
                </c:pt>
                <c:pt idx="2">
                  <c:v>0.20219999999999999</c:v>
                </c:pt>
                <c:pt idx="3">
                  <c:v>0.1124</c:v>
                </c:pt>
                <c:pt idx="4">
                  <c:v>4.4900000000000002E-2</c:v>
                </c:pt>
                <c:pt idx="5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0-45F3-A35F-C90FF69903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063168"/>
        <c:axId val="87060480"/>
        <c:axId val="0"/>
      </c:bar3DChart>
      <c:catAx>
        <c:axId val="8706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7060480"/>
        <c:crosses val="autoZero"/>
        <c:auto val="1"/>
        <c:lblAlgn val="ctr"/>
        <c:lblOffset val="100"/>
        <c:noMultiLvlLbl val="0"/>
      </c:catAx>
      <c:valAx>
        <c:axId val="87060480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706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9651437858293"/>
          <c:y val="2.8307844486897115E-2"/>
          <c:w val="0.86619949703895793"/>
          <c:h val="0.64010527829795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7.8399999999999997E-2</c:v>
                </c:pt>
                <c:pt idx="1">
                  <c:v>0.31719999999999998</c:v>
                </c:pt>
                <c:pt idx="2">
                  <c:v>0.39929999999999999</c:v>
                </c:pt>
                <c:pt idx="3">
                  <c:v>0.1045</c:v>
                </c:pt>
                <c:pt idx="4">
                  <c:v>2.6100000000000002E-2</c:v>
                </c:pt>
                <c:pt idx="5">
                  <c:v>7.4800000000000005E-2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4-4951-9821-89DBF8AB2F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343296"/>
        <c:axId val="112366720"/>
        <c:axId val="0"/>
      </c:bar3DChart>
      <c:catAx>
        <c:axId val="11234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2366720"/>
        <c:crosses val="autoZero"/>
        <c:auto val="1"/>
        <c:lblAlgn val="ctr"/>
        <c:lblOffset val="100"/>
        <c:noMultiLvlLbl val="0"/>
      </c:catAx>
      <c:valAx>
        <c:axId val="112366720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234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9651437858293"/>
          <c:y val="2.8307844486897115E-2"/>
          <c:w val="0.86619949703895793"/>
          <c:h val="0.64010527829795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4.8500000000000001E-2</c:v>
                </c:pt>
                <c:pt idx="1">
                  <c:v>0.1643</c:v>
                </c:pt>
                <c:pt idx="2">
                  <c:v>0.37309999999999999</c:v>
                </c:pt>
                <c:pt idx="3">
                  <c:v>0.22009999999999999</c:v>
                </c:pt>
                <c:pt idx="4">
                  <c:v>0.1119</c:v>
                </c:pt>
                <c:pt idx="5">
                  <c:v>8.2100000000000006E-2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D-4447-BDD9-F01FE9022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079168"/>
        <c:axId val="87083648"/>
        <c:axId val="0"/>
      </c:bar3DChart>
      <c:catAx>
        <c:axId val="8707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7083648"/>
        <c:crosses val="autoZero"/>
        <c:auto val="1"/>
        <c:lblAlgn val="ctr"/>
        <c:lblOffset val="100"/>
        <c:noMultiLvlLbl val="0"/>
      </c:catAx>
      <c:valAx>
        <c:axId val="87083648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707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9651437858293"/>
          <c:y val="2.8307844486897115E-2"/>
          <c:w val="0.86619949703895793"/>
          <c:h val="0.64010527829795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0.44400000000000001</c:v>
                </c:pt>
                <c:pt idx="1">
                  <c:v>0.43659999999999999</c:v>
                </c:pt>
                <c:pt idx="2">
                  <c:v>8.5800000000000001E-2</c:v>
                </c:pt>
                <c:pt idx="3">
                  <c:v>1.12E-2</c:v>
                </c:pt>
                <c:pt idx="4">
                  <c:v>1.8700000000000001E-2</c:v>
                </c:pt>
                <c:pt idx="5">
                  <c:v>3.7000000000000002E-3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7-42AB-B8A1-FC80BD42E7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8788480"/>
        <c:axId val="101166464"/>
        <c:axId val="0"/>
      </c:bar3DChart>
      <c:catAx>
        <c:axId val="9878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01166464"/>
        <c:crosses val="autoZero"/>
        <c:auto val="1"/>
        <c:lblAlgn val="ctr"/>
        <c:lblOffset val="100"/>
        <c:noMultiLvlLbl val="0"/>
      </c:catAx>
      <c:valAx>
        <c:axId val="101166464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9878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93560070113857E-2"/>
          <c:y val="6.5599079736029547E-2"/>
          <c:w val="0.91524269087400068"/>
          <c:h val="0.8253112954329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0.0%</c:formatCode>
                <c:ptCount val="6"/>
                <c:pt idx="0">
                  <c:v>8.5800000000000001E-2</c:v>
                </c:pt>
                <c:pt idx="1">
                  <c:v>0.34699999999999998</c:v>
                </c:pt>
                <c:pt idx="2">
                  <c:v>0.69030000000000002</c:v>
                </c:pt>
                <c:pt idx="3">
                  <c:v>0.27239999999999998</c:v>
                </c:pt>
                <c:pt idx="4">
                  <c:v>2.24E-2</c:v>
                </c:pt>
                <c:pt idx="5">
                  <c:v>0.1343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8-46FC-9AC1-C4905AC4E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439232"/>
        <c:axId val="111936256"/>
        <c:axId val="0"/>
      </c:bar3DChart>
      <c:catAx>
        <c:axId val="1114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936256"/>
        <c:crosses val="autoZero"/>
        <c:auto val="1"/>
        <c:lblAlgn val="ctr"/>
        <c:lblOffset val="100"/>
        <c:noMultiLvlLbl val="0"/>
      </c:catAx>
      <c:valAx>
        <c:axId val="111936256"/>
        <c:scaling>
          <c:orientation val="minMax"/>
          <c:max val="0.70000000000000007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4392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(Zeer) Belangrijk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Acacialaan</c:v>
                </c:pt>
                <c:pt idx="1">
                  <c:v>Dorpstraat va Wapen -&gt; U</c:v>
                </c:pt>
                <c:pt idx="2">
                  <c:v>Haanwijk</c:v>
                </c:pt>
                <c:pt idx="3">
                  <c:v>Harmeler waard (brug 't Scheepje)</c:v>
                </c:pt>
                <c:pt idx="4">
                  <c:v>Harmelerwaard aansl Sportlaan</c:v>
                </c:pt>
                <c:pt idx="5">
                  <c:v>Harmeler waard hele weg</c:v>
                </c:pt>
                <c:pt idx="6">
                  <c:v>Rotonde bij Hofbrug</c:v>
                </c:pt>
                <c:pt idx="7">
                  <c:v>Fiets/wandelpad randweg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0.58009999999999995</c:v>
                </c:pt>
                <c:pt idx="1">
                  <c:v>0.65400000000000003</c:v>
                </c:pt>
                <c:pt idx="2">
                  <c:v>0.76980000000000004</c:v>
                </c:pt>
                <c:pt idx="3">
                  <c:v>0.75380000000000003</c:v>
                </c:pt>
                <c:pt idx="4">
                  <c:v>0.68589999999999995</c:v>
                </c:pt>
                <c:pt idx="5">
                  <c:v>0.66469999999999996</c:v>
                </c:pt>
                <c:pt idx="6">
                  <c:v>0.70189999999999997</c:v>
                </c:pt>
                <c:pt idx="7">
                  <c:v>0.48089999999999999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B-4A69-B6A6-DC04B0A62D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Neutraal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Acacialaan</c:v>
                </c:pt>
                <c:pt idx="1">
                  <c:v>Dorpstraat va Wapen -&gt; U</c:v>
                </c:pt>
                <c:pt idx="2">
                  <c:v>Haanwijk</c:v>
                </c:pt>
                <c:pt idx="3">
                  <c:v>Harmeler waard (brug 't Scheepje)</c:v>
                </c:pt>
                <c:pt idx="4">
                  <c:v>Harmelerwaard aansl Sportlaan</c:v>
                </c:pt>
                <c:pt idx="5">
                  <c:v>Harmeler waard hele weg</c:v>
                </c:pt>
                <c:pt idx="6">
                  <c:v>Rotonde bij Hofbrug</c:v>
                </c:pt>
                <c:pt idx="7">
                  <c:v>Fiets/wandelpad randweg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0.27860000000000001</c:v>
                </c:pt>
                <c:pt idx="1">
                  <c:v>0.23569999999999999</c:v>
                </c:pt>
                <c:pt idx="2">
                  <c:v>0.16600000000000001</c:v>
                </c:pt>
                <c:pt idx="3">
                  <c:v>0.17419999999999999</c:v>
                </c:pt>
                <c:pt idx="4">
                  <c:v>0.18390000000000001</c:v>
                </c:pt>
                <c:pt idx="5">
                  <c:v>0.2107</c:v>
                </c:pt>
                <c:pt idx="6">
                  <c:v>0.16980000000000001</c:v>
                </c:pt>
                <c:pt idx="7">
                  <c:v>0.29010000000000002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B-4A69-B6A6-DC04B0A62D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(Zeer) Onbelangrijk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Acacialaan</c:v>
                </c:pt>
                <c:pt idx="1">
                  <c:v>Dorpstraat va Wapen -&gt; U</c:v>
                </c:pt>
                <c:pt idx="2">
                  <c:v>Haanwijk</c:v>
                </c:pt>
                <c:pt idx="3">
                  <c:v>Harmeler waard (brug 't Scheepje)</c:v>
                </c:pt>
                <c:pt idx="4">
                  <c:v>Harmelerwaard aansl Sportlaan</c:v>
                </c:pt>
                <c:pt idx="5">
                  <c:v>Harmeler waard hele weg</c:v>
                </c:pt>
                <c:pt idx="6">
                  <c:v>Rotonde bij Hofbrug</c:v>
                </c:pt>
                <c:pt idx="7">
                  <c:v>Fiets/wandelpad randweg</c:v>
                </c:pt>
              </c:strCache>
            </c:strRef>
          </c:cat>
          <c:val>
            <c:numRef>
              <c:f>Sheet1!$D$2:$D$9</c:f>
              <c:numCache>
                <c:formatCode>0.0%</c:formatCode>
                <c:ptCount val="8"/>
                <c:pt idx="0">
                  <c:v>6.4899999999999999E-2</c:v>
                </c:pt>
                <c:pt idx="1">
                  <c:v>8.3599999999999994E-2</c:v>
                </c:pt>
                <c:pt idx="2">
                  <c:v>4.1500000000000002E-2</c:v>
                </c:pt>
                <c:pt idx="3">
                  <c:v>5.3100000000000001E-2</c:v>
                </c:pt>
                <c:pt idx="4">
                  <c:v>7.6700000000000004E-2</c:v>
                </c:pt>
                <c:pt idx="5">
                  <c:v>8.0399999999999999E-2</c:v>
                </c:pt>
                <c:pt idx="6">
                  <c:v>0.1057</c:v>
                </c:pt>
                <c:pt idx="7">
                  <c:v>0.16789999999999999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B-4A69-B6A6-DC04B0A62D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Weet niet/NVT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Acacialaan</c:v>
                </c:pt>
                <c:pt idx="1">
                  <c:v>Dorpstraat va Wapen -&gt; U</c:v>
                </c:pt>
                <c:pt idx="2">
                  <c:v>Haanwijk</c:v>
                </c:pt>
                <c:pt idx="3">
                  <c:v>Harmeler waard (brug 't Scheepje)</c:v>
                </c:pt>
                <c:pt idx="4">
                  <c:v>Harmelerwaard aansl Sportlaan</c:v>
                </c:pt>
                <c:pt idx="5">
                  <c:v>Harmeler waard hele weg</c:v>
                </c:pt>
                <c:pt idx="6">
                  <c:v>Rotonde bij Hofbrug</c:v>
                </c:pt>
                <c:pt idx="7">
                  <c:v>Fiets/wandelpad randweg</c:v>
                </c:pt>
              </c:strCache>
            </c:strRef>
          </c:cat>
          <c:val>
            <c:numRef>
              <c:f>Sheet1!$E$2:$E$9</c:f>
              <c:numCache>
                <c:formatCode>0.0%</c:formatCode>
                <c:ptCount val="8"/>
                <c:pt idx="0">
                  <c:v>7.6299999999999993E-2</c:v>
                </c:pt>
                <c:pt idx="1">
                  <c:v>2.6599999999999999E-2</c:v>
                </c:pt>
                <c:pt idx="2">
                  <c:v>2.2599999999999999E-2</c:v>
                </c:pt>
                <c:pt idx="3">
                  <c:v>1.89E-2</c:v>
                </c:pt>
                <c:pt idx="4">
                  <c:v>5.3600000000000002E-2</c:v>
                </c:pt>
                <c:pt idx="5">
                  <c:v>4.2099999999999999E-2</c:v>
                </c:pt>
                <c:pt idx="6">
                  <c:v>2.2599999999999999E-2</c:v>
                </c:pt>
                <c:pt idx="7">
                  <c:v>6.1100000000000002E-2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EB-4A69-B6A6-DC04B0A62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772864"/>
        <c:axId val="116774400"/>
        <c:axId val="0"/>
      </c:bar3DChart>
      <c:catAx>
        <c:axId val="11677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2000"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6774400"/>
        <c:crosses val="autoZero"/>
        <c:auto val="1"/>
        <c:lblAlgn val="ctr"/>
        <c:lblOffset val="100"/>
        <c:noMultiLvlLbl val="0"/>
      </c:catAx>
      <c:valAx>
        <c:axId val="116774400"/>
        <c:scaling>
          <c:orientation val="minMax"/>
          <c:max val="0.8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67728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 i="0" baseline="0">
              <a:solidFill>
                <a:srgbClr val="0070C0"/>
              </a:solidFill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45542025385157"/>
          <c:y val="2.7741644713469273E-2"/>
          <c:w val="0.87187068012479485"/>
          <c:h val="0.51329269332779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Zeer Belangrijk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0.16919999999999999</c:v>
                </c:pt>
                <c:pt idx="1">
                  <c:v>0.15409999999999999</c:v>
                </c:pt>
                <c:pt idx="2">
                  <c:v>4.1399999999999999E-2</c:v>
                </c:pt>
                <c:pt idx="3">
                  <c:v>0.16980000000000001</c:v>
                </c:pt>
                <c:pt idx="4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2-4DFA-8624-199DD020D6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Belangrijk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0.36840000000000012</c:v>
                </c:pt>
                <c:pt idx="1">
                  <c:v>0.31580000000000003</c:v>
                </c:pt>
                <c:pt idx="2">
                  <c:v>0.32329999999999998</c:v>
                </c:pt>
                <c:pt idx="3">
                  <c:v>0.41510000000000002</c:v>
                </c:pt>
                <c:pt idx="4">
                  <c:v>0.16980000000000001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52-4DFA-8624-199DD020D6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Neutraal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0.30449999999999999</c:v>
                </c:pt>
                <c:pt idx="1">
                  <c:v>0.34210000000000002</c:v>
                </c:pt>
                <c:pt idx="2">
                  <c:v>0.37969999999999998</c:v>
                </c:pt>
                <c:pt idx="3">
                  <c:v>0.2717</c:v>
                </c:pt>
                <c:pt idx="4">
                  <c:v>0.47170000000000001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52-4DFA-8624-199DD020D6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Onbelangrijk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7.8899999999999998E-2</c:v>
                </c:pt>
                <c:pt idx="1">
                  <c:v>0.1053</c:v>
                </c:pt>
                <c:pt idx="2">
                  <c:v>0.15040000000000001</c:v>
                </c:pt>
                <c:pt idx="3">
                  <c:v>6.0400000000000002E-2</c:v>
                </c:pt>
                <c:pt idx="4">
                  <c:v>0.19620000000000001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52-4DFA-8624-199DD020D62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Zeer Onbelangrijk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3.3799999999999997E-2</c:v>
                </c:pt>
                <c:pt idx="1">
                  <c:v>3.0099999999999998E-2</c:v>
                </c:pt>
                <c:pt idx="2">
                  <c:v>5.6399999999999999E-2</c:v>
                </c:pt>
                <c:pt idx="3">
                  <c:v>3.0200000000000001E-2</c:v>
                </c:pt>
                <c:pt idx="4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52-4DFA-8624-199DD020D62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Weet niet/NVT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Snelle Bus</c:v>
                </c:pt>
                <c:pt idx="1">
                  <c:v>Bus vaker</c:v>
                </c:pt>
                <c:pt idx="2">
                  <c:v>Bewegwijzering</c:v>
                </c:pt>
                <c:pt idx="3">
                  <c:v>SV Ziekenhuis</c:v>
                </c:pt>
                <c:pt idx="4">
                  <c:v>SV Stadhuis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4.1399999999999999E-2</c:v>
                </c:pt>
                <c:pt idx="1">
                  <c:v>5.2600000000000001E-2</c:v>
                </c:pt>
                <c:pt idx="2">
                  <c:v>3.7599999999999988E-2</c:v>
                </c:pt>
                <c:pt idx="3">
                  <c:v>4.9099999999999998E-2</c:v>
                </c:pt>
                <c:pt idx="4">
                  <c:v>4.1500000000000002E-2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52-4DFA-8624-199DD020D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631872"/>
        <c:axId val="121633408"/>
        <c:axId val="0"/>
      </c:bar3DChart>
      <c:catAx>
        <c:axId val="12163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633408"/>
        <c:crosses val="autoZero"/>
        <c:auto val="1"/>
        <c:lblAlgn val="ctr"/>
        <c:lblOffset val="100"/>
        <c:noMultiLvlLbl val="0"/>
      </c:catAx>
      <c:valAx>
        <c:axId val="12163340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6318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 i="0" baseline="0">
              <a:solidFill>
                <a:srgbClr val="0070C0"/>
              </a:solidFill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Vriendenkring</c:v>
                </c:pt>
                <c:pt idx="1">
                  <c:v>Vereniging</c:v>
                </c:pt>
                <c:pt idx="2">
                  <c:v>Buurt</c:v>
                </c:pt>
                <c:pt idx="3">
                  <c:v>Kerk</c:v>
                </c:pt>
                <c:pt idx="4">
                  <c:v>Dorpshuis</c:v>
                </c:pt>
                <c:pt idx="5">
                  <c:v>Sporten en/of sportclub</c:v>
                </c:pt>
                <c:pt idx="6">
                  <c:v>Vrijwilligerswerk</c:v>
                </c:pt>
                <c:pt idx="7">
                  <c:v>Winkelend</c:v>
                </c:pt>
                <c:pt idx="8">
                  <c:v>Anders, namelijk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0.70680000000000009</c:v>
                </c:pt>
                <c:pt idx="1">
                  <c:v>0.36090000000000011</c:v>
                </c:pt>
                <c:pt idx="2">
                  <c:v>0.66170000000000007</c:v>
                </c:pt>
                <c:pt idx="3">
                  <c:v>0.1278</c:v>
                </c:pt>
                <c:pt idx="4">
                  <c:v>0.1278</c:v>
                </c:pt>
                <c:pt idx="5">
                  <c:v>0.41349999999999998</c:v>
                </c:pt>
                <c:pt idx="6">
                  <c:v>0.26690000000000003</c:v>
                </c:pt>
                <c:pt idx="7">
                  <c:v>0.44740000000000002</c:v>
                </c:pt>
                <c:pt idx="8">
                  <c:v>0.1429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D-4AEB-ACCC-8A04DF3A0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929728"/>
        <c:axId val="121931264"/>
        <c:axId val="0"/>
      </c:bar3DChart>
      <c:catAx>
        <c:axId val="12192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931264"/>
        <c:crosses val="autoZero"/>
        <c:auto val="1"/>
        <c:lblAlgn val="ctr"/>
        <c:lblOffset val="100"/>
        <c:noMultiLvlLbl val="0"/>
      </c:catAx>
      <c:valAx>
        <c:axId val="1219312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92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Weet ik niet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0.65280000000000005</c:v>
                </c:pt>
                <c:pt idx="1">
                  <c:v>0.23019999999999999</c:v>
                </c:pt>
                <c:pt idx="2">
                  <c:v>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7-4594-8F73-68EB5522F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981568"/>
        <c:axId val="121991552"/>
        <c:axId val="0"/>
      </c:bar3DChart>
      <c:catAx>
        <c:axId val="12198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991552"/>
        <c:crosses val="autoZero"/>
        <c:auto val="1"/>
        <c:lblAlgn val="ctr"/>
        <c:lblOffset val="100"/>
        <c:noMultiLvlLbl val="0"/>
      </c:catAx>
      <c:valAx>
        <c:axId val="1219915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198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Helemaal mee eens</c:v>
                </c:pt>
                <c:pt idx="1">
                  <c:v>Mee eens</c:v>
                </c:pt>
                <c:pt idx="2">
                  <c:v>Neutraal</c:v>
                </c:pt>
                <c:pt idx="3">
                  <c:v>Niet mee eens</c:v>
                </c:pt>
                <c:pt idx="4">
                  <c:v>Helemaal niet mee eens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0.14499999999999999</c:v>
                </c:pt>
                <c:pt idx="1">
                  <c:v>0.65429999999999999</c:v>
                </c:pt>
                <c:pt idx="2">
                  <c:v>0.1152</c:v>
                </c:pt>
                <c:pt idx="3">
                  <c:v>6.3200000000000006E-2</c:v>
                </c:pt>
                <c:pt idx="4">
                  <c:v>2.23E-2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D-4C38-86FE-8AB32C3443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016896"/>
        <c:axId val="36019584"/>
        <c:axId val="0"/>
      </c:bar3DChart>
      <c:catAx>
        <c:axId val="3601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36019584"/>
        <c:crosses val="autoZero"/>
        <c:auto val="1"/>
        <c:lblAlgn val="ctr"/>
        <c:lblOffset val="100"/>
        <c:noMultiLvlLbl val="0"/>
      </c:catAx>
      <c:valAx>
        <c:axId val="36019584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3601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Folder huis aan huis verspreid</c:v>
                </c:pt>
                <c:pt idx="1">
                  <c:v>Krant</c:v>
                </c:pt>
                <c:pt idx="2">
                  <c:v>Via een email</c:v>
                </c:pt>
                <c:pt idx="3">
                  <c:v>Via een app</c:v>
                </c:pt>
                <c:pt idx="4">
                  <c:v>Via een website met agenda</c:v>
                </c:pt>
                <c:pt idx="5">
                  <c:v>Social media</c:v>
                </c:pt>
                <c:pt idx="6">
                  <c:v>Ik wil niet geïnformeerd worden</c:v>
                </c:pt>
                <c:pt idx="7">
                  <c:v>Anders, namelijk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0.33460000000000001</c:v>
                </c:pt>
                <c:pt idx="1">
                  <c:v>0.4511</c:v>
                </c:pt>
                <c:pt idx="2">
                  <c:v>0.24809999999999999</c:v>
                </c:pt>
                <c:pt idx="3">
                  <c:v>0.24440000000000001</c:v>
                </c:pt>
                <c:pt idx="4">
                  <c:v>0.4511</c:v>
                </c:pt>
                <c:pt idx="5">
                  <c:v>0.43609999999999999</c:v>
                </c:pt>
                <c:pt idx="6">
                  <c:v>2.63E-2</c:v>
                </c:pt>
                <c:pt idx="7">
                  <c:v>7.5199999999999989E-2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B-4F09-9955-985398F82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020992"/>
        <c:axId val="122022528"/>
        <c:axId val="0"/>
      </c:bar3DChart>
      <c:catAx>
        <c:axId val="12202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2000"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2022528"/>
        <c:crosses val="autoZero"/>
        <c:auto val="1"/>
        <c:lblAlgn val="ctr"/>
        <c:lblOffset val="100"/>
        <c:noMultiLvlLbl val="0"/>
      </c:catAx>
      <c:valAx>
        <c:axId val="1220225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202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Nee</c:v>
                </c:pt>
                <c:pt idx="1">
                  <c:v>Misschien ooit, namelijk</c:v>
                </c:pt>
                <c:pt idx="2">
                  <c:v>Ja, namelijk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0.77739999999999998</c:v>
                </c:pt>
                <c:pt idx="1">
                  <c:v>0.15090000000000001</c:v>
                </c:pt>
                <c:pt idx="2">
                  <c:v>7.17E-2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6-4D8B-8DA8-227F69EB6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085376"/>
        <c:axId val="122086912"/>
        <c:axId val="0"/>
      </c:bar3DChart>
      <c:catAx>
        <c:axId val="12208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2086912"/>
        <c:crosses val="autoZero"/>
        <c:auto val="1"/>
        <c:lblAlgn val="ctr"/>
        <c:lblOffset val="100"/>
        <c:noMultiLvlLbl val="0"/>
      </c:catAx>
      <c:valAx>
        <c:axId val="1220869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2208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Helemaal mee eens</c:v>
                </c:pt>
                <c:pt idx="1">
                  <c:v>Mee eens</c:v>
                </c:pt>
                <c:pt idx="2">
                  <c:v>Neutraal</c:v>
                </c:pt>
                <c:pt idx="3">
                  <c:v>Niet mee eens</c:v>
                </c:pt>
                <c:pt idx="4">
                  <c:v>Helemaal niet mee eens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2.6100000000000002E-2</c:v>
                </c:pt>
                <c:pt idx="1">
                  <c:v>0.12690000000000001</c:v>
                </c:pt>
                <c:pt idx="2">
                  <c:v>0.24629999999999999</c:v>
                </c:pt>
                <c:pt idx="3">
                  <c:v>0.29480000000000001</c:v>
                </c:pt>
                <c:pt idx="4">
                  <c:v>0.16039999999999999</c:v>
                </c:pt>
                <c:pt idx="5">
                  <c:v>0.14549999999999999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6-4C74-AA0A-1F661A478D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2840576"/>
        <c:axId val="82843520"/>
        <c:axId val="0"/>
      </c:bar3DChart>
      <c:catAx>
        <c:axId val="8284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2843520"/>
        <c:crosses val="autoZero"/>
        <c:auto val="1"/>
        <c:lblAlgn val="ctr"/>
        <c:lblOffset val="100"/>
        <c:noMultiLvlLbl val="0"/>
      </c:catAx>
      <c:valAx>
        <c:axId val="82843520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284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Helemaal mee eens</c:v>
                </c:pt>
                <c:pt idx="1">
                  <c:v>Mee eens</c:v>
                </c:pt>
                <c:pt idx="2">
                  <c:v>Neutraal</c:v>
                </c:pt>
                <c:pt idx="3">
                  <c:v>Niet mee eens</c:v>
                </c:pt>
                <c:pt idx="4">
                  <c:v>Helemaal niet mee eens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4.4600000000000001E-2</c:v>
                </c:pt>
                <c:pt idx="1">
                  <c:v>0.2268</c:v>
                </c:pt>
                <c:pt idx="2">
                  <c:v>0.13750000000000001</c:v>
                </c:pt>
                <c:pt idx="3">
                  <c:v>0.31969999999999998</c:v>
                </c:pt>
                <c:pt idx="4">
                  <c:v>0.26769999999999999</c:v>
                </c:pt>
                <c:pt idx="5">
                  <c:v>3.7000000000000002E-3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B-4050-A7F3-36E07E95D7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2900480"/>
        <c:axId val="73486720"/>
        <c:axId val="0"/>
      </c:bar3DChart>
      <c:catAx>
        <c:axId val="8290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73486720"/>
        <c:crosses val="autoZero"/>
        <c:auto val="1"/>
        <c:lblAlgn val="ctr"/>
        <c:lblOffset val="100"/>
        <c:noMultiLvlLbl val="0"/>
      </c:catAx>
      <c:valAx>
        <c:axId val="73486720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290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Helemaal mee eens</c:v>
                </c:pt>
                <c:pt idx="1">
                  <c:v>Mee eens</c:v>
                </c:pt>
                <c:pt idx="2">
                  <c:v>Neutraal</c:v>
                </c:pt>
                <c:pt idx="3">
                  <c:v>Niet mee eens</c:v>
                </c:pt>
                <c:pt idx="4">
                  <c:v>Helemaal niet mee eens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7.8100000000000003E-2</c:v>
                </c:pt>
                <c:pt idx="1">
                  <c:v>0.36059999999999998</c:v>
                </c:pt>
                <c:pt idx="2">
                  <c:v>0.20449999999999999</c:v>
                </c:pt>
                <c:pt idx="3">
                  <c:v>0.21929999999999999</c:v>
                </c:pt>
                <c:pt idx="4">
                  <c:v>0.1115</c:v>
                </c:pt>
                <c:pt idx="5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7-43F0-B036-4E40299296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506816"/>
        <c:axId val="73509504"/>
        <c:axId val="0"/>
      </c:bar3DChart>
      <c:catAx>
        <c:axId val="7350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73509504"/>
        <c:crosses val="autoZero"/>
        <c:auto val="1"/>
        <c:lblAlgn val="ctr"/>
        <c:lblOffset val="100"/>
        <c:noMultiLvlLbl val="0"/>
      </c:catAx>
      <c:valAx>
        <c:axId val="73509504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7350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'[Kopie van Wat kan er beter in Harmelen (1).xlsx]Question 2'!$B$3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2'!$B$4:$B$8</c:f>
              <c:numCache>
                <c:formatCode>0.00%</c:formatCode>
                <c:ptCount val="5"/>
                <c:pt idx="0">
                  <c:v>1.4999999999999999E-2</c:v>
                </c:pt>
                <c:pt idx="1">
                  <c:v>3.7000000000000002E-3</c:v>
                </c:pt>
                <c:pt idx="2">
                  <c:v>7.4000000000000003E-3</c:v>
                </c:pt>
                <c:pt idx="3">
                  <c:v>7.4999999999999997E-3</c:v>
                </c:pt>
                <c:pt idx="4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E-4910-AD6C-E8F83629CEC2}"/>
            </c:ext>
          </c:extLst>
        </c:ser>
        <c:ser>
          <c:idx val="1"/>
          <c:order val="1"/>
          <c:tx>
            <c:strRef>
              <c:f>'[Kopie van Wat kan er beter in Harmelen (1).xlsx]Question 2'!$D$3</c:f>
              <c:strCache>
                <c:ptCount val="1"/>
                <c:pt idx="0">
                  <c:v>veel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2'!$D$4:$D$8</c:f>
              <c:numCache>
                <c:formatCode>0.00%</c:formatCode>
                <c:ptCount val="5"/>
                <c:pt idx="0">
                  <c:v>3.7000000000000002E-3</c:v>
                </c:pt>
                <c:pt idx="1">
                  <c:v>1.49E-2</c:v>
                </c:pt>
                <c:pt idx="2">
                  <c:v>4.8300000000000003E-2</c:v>
                </c:pt>
                <c:pt idx="3">
                  <c:v>1.4999999999999999E-2</c:v>
                </c:pt>
                <c:pt idx="4">
                  <c:v>2.63E-2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E-4910-AD6C-E8F83629CEC2}"/>
            </c:ext>
          </c:extLst>
        </c:ser>
        <c:ser>
          <c:idx val="2"/>
          <c:order val="2"/>
          <c:tx>
            <c:strRef>
              <c:f>'[Kopie van Wat kan er beter in Harmelen (1).xlsx]Question 2'!$F$3</c:f>
              <c:strCache>
                <c:ptCount val="1"/>
                <c:pt idx="0">
                  <c:v>niet veel/ niet weinig (neutraal)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2'!$F$4:$F$8</c:f>
              <c:numCache>
                <c:formatCode>0.00%</c:formatCode>
                <c:ptCount val="5"/>
                <c:pt idx="0">
                  <c:v>9.3599999999999989E-2</c:v>
                </c:pt>
                <c:pt idx="1">
                  <c:v>0.1231</c:v>
                </c:pt>
                <c:pt idx="2">
                  <c:v>9.6699999999999994E-2</c:v>
                </c:pt>
                <c:pt idx="3">
                  <c:v>0.1236</c:v>
                </c:pt>
                <c:pt idx="4">
                  <c:v>0.1128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2E-4910-AD6C-E8F83629CEC2}"/>
            </c:ext>
          </c:extLst>
        </c:ser>
        <c:ser>
          <c:idx val="3"/>
          <c:order val="3"/>
          <c:tx>
            <c:strRef>
              <c:f>'[Kopie van Wat kan er beter in Harmelen (1).xlsx]Question 2'!$H$3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2'!$H$4:$H$8</c:f>
              <c:numCache>
                <c:formatCode>0.00%</c:formatCode>
                <c:ptCount val="5"/>
                <c:pt idx="0">
                  <c:v>9.3599999999999989E-2</c:v>
                </c:pt>
                <c:pt idx="1">
                  <c:v>0.13059999999999999</c:v>
                </c:pt>
                <c:pt idx="2">
                  <c:v>0.1041</c:v>
                </c:pt>
                <c:pt idx="3">
                  <c:v>0.14610000000000001</c:v>
                </c:pt>
                <c:pt idx="4">
                  <c:v>5.6399999999999999E-2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2E-4910-AD6C-E8F83629CEC2}"/>
            </c:ext>
          </c:extLst>
        </c:ser>
        <c:ser>
          <c:idx val="4"/>
          <c:order val="4"/>
          <c:tx>
            <c:strRef>
              <c:f>'[Kopie van Wat kan er beter in Harmelen (1).xlsx]Question 2'!$J$3</c:f>
              <c:strCache>
                <c:ptCount val="1"/>
                <c:pt idx="0">
                  <c:v>nauwelijk tot geen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2'!$J$4:$J$8</c:f>
              <c:numCache>
                <c:formatCode>0.00%</c:formatCode>
                <c:ptCount val="5"/>
                <c:pt idx="0">
                  <c:v>0.4007</c:v>
                </c:pt>
                <c:pt idx="1">
                  <c:v>0.33210000000000001</c:v>
                </c:pt>
                <c:pt idx="2">
                  <c:v>0.39029999999999998</c:v>
                </c:pt>
                <c:pt idx="3">
                  <c:v>0.37830000000000003</c:v>
                </c:pt>
                <c:pt idx="4">
                  <c:v>0.38719999999999999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2E-4910-AD6C-E8F83629CEC2}"/>
            </c:ext>
          </c:extLst>
        </c:ser>
        <c:ser>
          <c:idx val="5"/>
          <c:order val="5"/>
          <c:tx>
            <c:strRef>
              <c:f>'[Kopie van Wat kan er beter in Harmelen (1).xlsx]Question 2'!$L$3</c:f>
              <c:strCache>
                <c:ptCount val="1"/>
                <c:pt idx="0">
                  <c:v>weet niet/ nvt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'[Kopie van Wat kan er beter in Harmelen (1).xlsx]Question 2'!$A$4:$A$8</c:f>
              <c:strCache>
                <c:ptCount val="5"/>
                <c:pt idx="0">
                  <c:v>de Bavo kerk</c:v>
                </c:pt>
                <c:pt idx="1">
                  <c:v>Dezibel</c:v>
                </c:pt>
                <c:pt idx="2">
                  <c:v>Dorpshuis/ Bavo school</c:v>
                </c:pt>
                <c:pt idx="3">
                  <c:v>Plus van Velzen</c:v>
                </c:pt>
                <c:pt idx="4">
                  <c:v>de Vijverhof</c:v>
                </c:pt>
              </c:strCache>
            </c:strRef>
          </c:cat>
          <c:val>
            <c:numRef>
              <c:f>'[Kopie van Wat kan er beter in Harmelen (1).xlsx]Question 2'!$L$4:$L$8</c:f>
              <c:numCache>
                <c:formatCode>0.00%</c:formatCode>
                <c:ptCount val="5"/>
                <c:pt idx="0">
                  <c:v>0.39329999999999998</c:v>
                </c:pt>
                <c:pt idx="1">
                  <c:v>0.39550000000000002</c:v>
                </c:pt>
                <c:pt idx="2">
                  <c:v>0.35320000000000001</c:v>
                </c:pt>
                <c:pt idx="3">
                  <c:v>0.3296</c:v>
                </c:pt>
                <c:pt idx="4">
                  <c:v>0.40979999999999989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2E-4910-AD6C-E8F83629C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5482112"/>
        <c:axId val="85480576"/>
      </c:barChart>
      <c:valAx>
        <c:axId val="85480576"/>
        <c:scaling>
          <c:orientation val="minMax"/>
          <c:max val="0.55000000000000004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85482112"/>
        <c:crosses val="autoZero"/>
        <c:crossBetween val="between"/>
      </c:valAx>
      <c:catAx>
        <c:axId val="8548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480576"/>
        <c:crosses val="autoZero"/>
        <c:auto val="0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b="1" i="0" baseline="0">
              <a:solidFill>
                <a:srgbClr val="0070C0"/>
              </a:solidFill>
            </a:defRPr>
          </a:pPr>
          <a:endParaRPr lang="nl-NL"/>
        </a:p>
      </c:txPr>
    </c:legend>
    <c:plotVisOnly val="0"/>
    <c:dispBlanksAs val="gap"/>
    <c:showDLblsOverMax val="0"/>
  </c:chart>
  <c:spPr>
    <a:scene3d>
      <a:camera prst="orthographicFront"/>
      <a:lightRig rig="threePt" dir="t"/>
    </a:scene3d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0.31340000000000001</c:v>
                </c:pt>
                <c:pt idx="1">
                  <c:v>0.51870000000000005</c:v>
                </c:pt>
                <c:pt idx="2">
                  <c:v>0.13059999999999999</c:v>
                </c:pt>
                <c:pt idx="3">
                  <c:v>2.24E-2</c:v>
                </c:pt>
                <c:pt idx="4">
                  <c:v>1.12E-2</c:v>
                </c:pt>
                <c:pt idx="5">
                  <c:v>3.7000000000000002E-3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E-40A2-A5C7-CF6B02A369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202688"/>
        <c:axId val="111205376"/>
        <c:axId val="0"/>
      </c:bar3DChart>
      <c:catAx>
        <c:axId val="11120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205376"/>
        <c:crosses val="autoZero"/>
        <c:auto val="1"/>
        <c:lblAlgn val="ctr"/>
        <c:lblOffset val="100"/>
        <c:noMultiLvlLbl val="0"/>
      </c:catAx>
      <c:valAx>
        <c:axId val="111205376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20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0.68910000000000005</c:v>
                </c:pt>
                <c:pt idx="1">
                  <c:v>0.2397</c:v>
                </c:pt>
                <c:pt idx="2">
                  <c:v>4.4900000000000002E-2</c:v>
                </c:pt>
                <c:pt idx="3">
                  <c:v>7.4999999999999997E-3</c:v>
                </c:pt>
                <c:pt idx="4">
                  <c:v>1.8700000000000001E-2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D-4C48-A2EA-823094C6B0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238144"/>
        <c:axId val="111257472"/>
        <c:axId val="0"/>
      </c:bar3DChart>
      <c:catAx>
        <c:axId val="11123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257472"/>
        <c:crosses val="autoZero"/>
        <c:auto val="1"/>
        <c:lblAlgn val="ctr"/>
        <c:lblOffset val="100"/>
        <c:noMultiLvlLbl val="0"/>
      </c:catAx>
      <c:valAx>
        <c:axId val="111257472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23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Zeer Belangrijk</c:v>
                </c:pt>
                <c:pt idx="1">
                  <c:v>Belangrijk</c:v>
                </c:pt>
                <c:pt idx="2">
                  <c:v>Neutraal</c:v>
                </c:pt>
                <c:pt idx="3">
                  <c:v>Onbelangrijk</c:v>
                </c:pt>
                <c:pt idx="4">
                  <c:v>Zeer onbelangrijk</c:v>
                </c:pt>
                <c:pt idx="5">
                  <c:v>Weet niet/nvt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0.25190000000000001</c:v>
                </c:pt>
                <c:pt idx="1">
                  <c:v>0.51880000000000004</c:v>
                </c:pt>
                <c:pt idx="2">
                  <c:v>0.15790000000000001</c:v>
                </c:pt>
                <c:pt idx="3">
                  <c:v>4.8899999999999999E-2</c:v>
                </c:pt>
                <c:pt idx="4">
                  <c:v>1.8800000000000001E-2</c:v>
                </c:pt>
                <c:pt idx="5">
                  <c:v>3.8E-3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5-464D-9751-0F204C4574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843200"/>
        <c:axId val="111854336"/>
        <c:axId val="0"/>
      </c:bar3DChart>
      <c:catAx>
        <c:axId val="11184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854336"/>
        <c:crosses val="autoZero"/>
        <c:auto val="1"/>
        <c:lblAlgn val="ctr"/>
        <c:lblOffset val="100"/>
        <c:noMultiLvlLbl val="0"/>
      </c:catAx>
      <c:valAx>
        <c:axId val="111854336"/>
        <c:scaling>
          <c:orientation val="minMax"/>
          <c:max val="0.7500000000000001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0070C0"/>
                </a:solidFill>
              </a:defRPr>
            </a:pPr>
            <a:endParaRPr lang="nl-NL"/>
          </a:p>
        </c:txPr>
        <c:crossAx val="11184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3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7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9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7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1F6D-623C-457B-9259-BEE93D0C708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CF73A-3EE0-4CA2-9A51-C6A248305D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Welkom </a:t>
            </a: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bij</a:t>
            </a:r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 de </a:t>
            </a: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presentatie</a:t>
            </a:r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 over de</a:t>
            </a:r>
            <a:b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</a:b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Resultaten</a:t>
            </a:r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 van de </a:t>
            </a: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enquete</a:t>
            </a:r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Dorpsplatform</a:t>
            </a:r>
            <a:r>
              <a:rPr lang="en-US" sz="3600" b="1" dirty="0">
                <a:solidFill>
                  <a:srgbClr val="0070C0"/>
                </a:solidFill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cs typeface="Aharoni" panose="02010803020104030203" pitchFamily="2" charset="-79"/>
              </a:rPr>
              <a:t>Harmelen</a:t>
            </a:r>
            <a:endParaRPr lang="en-US" sz="3600" b="1" dirty="0">
              <a:solidFill>
                <a:srgbClr val="0070C0"/>
              </a:solidFill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176" y="6165304"/>
            <a:ext cx="2736304" cy="55091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+mj-lt"/>
                <a:cs typeface="Aharoni" panose="02010803020104030203" pitchFamily="2" charset="-79"/>
              </a:rPr>
              <a:t>Juni</a:t>
            </a:r>
            <a:r>
              <a:rPr lang="en-US" b="1" dirty="0">
                <a:solidFill>
                  <a:srgbClr val="0070C0"/>
                </a:solidFill>
                <a:latin typeface="+mj-lt"/>
                <a:cs typeface="Aharoni" panose="02010803020104030203" pitchFamily="2" charset="-79"/>
              </a:rPr>
              <a:t> 2018</a:t>
            </a:r>
          </a:p>
        </p:txBody>
      </p:sp>
      <p:pic>
        <p:nvPicPr>
          <p:cNvPr id="4" name="Picture 2" descr="http://harmelen.nu/wp-content/uploads/2017/08/Harmelen.nu-dorpsplatform_achtergrond-tran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6" y="197024"/>
            <a:ext cx="1224136" cy="98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2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016" y="980728"/>
            <a:ext cx="9396536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behoud van het groene karakter in en rondom het dorp Harmelen als onderdeel van het Groene Hart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83925"/>
              </p:ext>
            </p:extLst>
          </p:nvPr>
        </p:nvGraphicFramePr>
        <p:xfrm>
          <a:off x="390364" y="1928589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8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toepassen van groene energie en duurzame ontwikkeling in de woningbouw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679011"/>
              </p:ext>
            </p:extLst>
          </p:nvPr>
        </p:nvGraphicFramePr>
        <p:xfrm>
          <a:off x="390364" y="1928589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76064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creëren van nieuwe koopwoningen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093519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3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creëren van extra huurwoningen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83161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0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zorgen voor meer bedrijfsruimte voor ondernemers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715798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1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zorgen voor uitbreiding van het bedrijventerrein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861766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4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betrekken van bewoners bij de ontwikkeling van verkeersplannen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819516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89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Hoe heeft u het liefst dat vrachtwagens en landbouwverkeer het dorp passeren?</a:t>
            </a:r>
            <a:br>
              <a:rPr lang="nl-NL" sz="2800" b="1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318985"/>
              </p:ext>
            </p:extLst>
          </p:nvPr>
        </p:nvGraphicFramePr>
        <p:xfrm>
          <a:off x="467544" y="1397409"/>
          <a:ext cx="7859216" cy="406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489937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70C0"/>
                </a:solidFill>
              </a:rPr>
              <a:t>1: Ze mogen door het dorp  heen rijden. 2:Afsluiten van een aantal wegen voor zwaar verkeer (Joncheerelaan-Dorpsstraat-Acacialaan). 3:  Via de rondweg en alleen met een ontheffing in het dorp. 4. Aansluiting maken van Kerkweg/Raadhuislaan op  rondweg. 5:  Weet niet/Geen mening. 6: Anders nl.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5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Geef aan hoe belangrijk u het vindt dat op de volgende verkeersplekken in Harmelen de veiligheid voor fietsers en voetgangers wordt verbeterd:</a:t>
            </a:r>
            <a:br>
              <a:rPr lang="nl-NL" sz="2800" b="1" dirty="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620495"/>
              </p:ext>
            </p:extLst>
          </p:nvPr>
        </p:nvGraphicFramePr>
        <p:xfrm>
          <a:off x="33586" y="1628801"/>
          <a:ext cx="9110414" cy="522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 rot="16200000">
            <a:off x="2370616" y="145392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5400000">
            <a:off x="8779328" y="3129527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5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Geef aan hoe belangrijk u het vindt dat de volgende zaken worden aangepakt:</a:t>
            </a:r>
            <a:r>
              <a:rPr lang="nl-NL" sz="3200" dirty="0">
                <a:solidFill>
                  <a:srgbClr val="0070C0"/>
                </a:solidFill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593423"/>
              </p:ext>
            </p:extLst>
          </p:nvPr>
        </p:nvGraphicFramePr>
        <p:xfrm>
          <a:off x="179512" y="1628800"/>
          <a:ext cx="8784976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4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Kenmerken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respondenten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096" y="4437112"/>
            <a:ext cx="290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274 </a:t>
            </a:r>
            <a:r>
              <a:rPr lang="en-US" sz="3200" b="1" dirty="0" err="1">
                <a:solidFill>
                  <a:srgbClr val="0070C0"/>
                </a:solidFill>
              </a:rPr>
              <a:t>deelnemers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5" y="815466"/>
            <a:ext cx="4079999" cy="30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73056"/>
            <a:ext cx="4080000" cy="30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1887"/>
            <a:ext cx="4080000" cy="30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9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Zorg &amp; welzijn.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Hoe komt u vooral in contact met andere mensen? (meerdere antwoorden mogelijk)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477478"/>
              </p:ext>
            </p:extLst>
          </p:nvPr>
        </p:nvGraphicFramePr>
        <p:xfrm>
          <a:off x="457200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838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Zorg &amp; Welzijn.</a:t>
            </a:r>
            <a:br>
              <a:rPr lang="nl-NL" sz="2400" b="1" dirty="0">
                <a:solidFill>
                  <a:srgbClr val="0070C0"/>
                </a:solidFill>
              </a:rPr>
            </a:br>
            <a:r>
              <a:rPr lang="nl-NL" sz="2400" b="1" dirty="0">
                <a:solidFill>
                  <a:srgbClr val="0070C0"/>
                </a:solidFill>
              </a:rPr>
              <a:t>Heeft u het gevoel goed op de hoogte te zijn van activiteiten en voorzieningen die in Harmelen worden georganiseerd? (Denk aan curussen, evenementen, sportactiviteiten)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6023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894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Zorg &amp; Welzijn.</a:t>
            </a:r>
            <a:br>
              <a:rPr lang="nl-NL" sz="2400" b="1" dirty="0">
                <a:solidFill>
                  <a:srgbClr val="0070C0"/>
                </a:solidFill>
              </a:rPr>
            </a:br>
            <a:r>
              <a:rPr lang="nl-NL" sz="2400" b="1" dirty="0">
                <a:solidFill>
                  <a:srgbClr val="0070C0"/>
                </a:solidFill>
              </a:rPr>
              <a:t>Hoe wilt u op de hoogte blijven van activiteiten en voorzieningen die in Harmelen worden georganiseerd? (meerdere antwoorden mogelijk)</a:t>
            </a:r>
            <a:r>
              <a:rPr lang="nl-NL" sz="2400" dirty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885325"/>
              </p:ext>
            </p:extLst>
          </p:nvPr>
        </p:nvGraphicFramePr>
        <p:xfrm>
          <a:off x="457200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16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143000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rgbClr val="0070C0"/>
                </a:solidFill>
              </a:rPr>
              <a:t>Zorg &amp; Welzijn.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Heeft u een hobby of talent die u nu of in de toekomst via het Dorpshuis wilt delen met de inwoners van Harmelen?</a:t>
            </a:r>
            <a:r>
              <a:rPr lang="nl-NL" sz="28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398343"/>
              </p:ext>
            </p:extLst>
          </p:nvPr>
        </p:nvGraphicFramePr>
        <p:xfrm>
          <a:off x="498376" y="2276872"/>
          <a:ext cx="8106072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009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600" b="1" dirty="0">
                <a:solidFill>
                  <a:srgbClr val="0070C0"/>
                </a:solidFill>
              </a:rPr>
              <a:t>Sport &amp; Cultuur. </a:t>
            </a:r>
            <a:br>
              <a:rPr lang="nl-NL" sz="2600" b="1" dirty="0">
                <a:solidFill>
                  <a:srgbClr val="0070C0"/>
                </a:solidFill>
              </a:rPr>
            </a:br>
            <a:r>
              <a:rPr lang="nl-NL" sz="2600" b="1" dirty="0">
                <a:solidFill>
                  <a:srgbClr val="0070C0"/>
                </a:solidFill>
              </a:rPr>
              <a:t>Welke sportaccomodaties kunnen verbeterd worden of mist u echt in Harmelen omdat u die graag zou willen beoefenen? </a:t>
            </a:r>
            <a:endParaRPr lang="en-US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13239"/>
              </p:ext>
            </p:extLst>
          </p:nvPr>
        </p:nvGraphicFramePr>
        <p:xfrm>
          <a:off x="215514" y="1724908"/>
          <a:ext cx="8712971" cy="5016460"/>
        </p:xfrm>
        <a:graphic>
          <a:graphicData uri="http://schemas.openxmlformats.org/drawingml/2006/table">
            <a:tbl>
              <a:tblPr/>
              <a:tblGrid>
                <a:gridCol w="3439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8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mis ik echt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geen mening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mis ik niet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kan beter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nu goed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7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Buiten-balsporten als voetbal en korfbal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23.4%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20.2%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51.4%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Hockey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35.3%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47.7%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Atletiek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en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hardloopgroepen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35.8%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29.9%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19.7%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Tennis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29.4%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22.4%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47.1%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Paardensport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38.2%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31.7%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25.5%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7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Sporthal met o.a. badminton en volleybal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1.6%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31.1%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20.9%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37.4%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Darts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34.8%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32.0%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Zwemmen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19.7%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15.8%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18.5%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44.1%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Denksport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51.2%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32.7%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Verdedigingssporten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als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 judo </a:t>
                      </a:r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en</a:t>
                      </a:r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 karate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10.3%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49.0%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26.9%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Golf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32.6%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53.3%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Rolstoelsporten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56.7%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29.5%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7.9%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Ballet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51.0%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39.6%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Dansen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37.8%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24.8%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30.7%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60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rgbClr val="0070C0"/>
                </a:solidFill>
              </a:rPr>
              <a:t>Sport &amp; Cultuur.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Welke activiteiten kunnen verbeterd worden of mist u echt in Harmelen omdat u daar graag aan mee wilt doen of naartoe wilt gaan?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80112"/>
              </p:ext>
            </p:extLst>
          </p:nvPr>
        </p:nvGraphicFramePr>
        <p:xfrm>
          <a:off x="18256" y="1988840"/>
          <a:ext cx="9107488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3" imgW="5953006" imgH="2866965" progId="Excel.Sheet.12">
                  <p:embed/>
                </p:oleObj>
              </mc:Choice>
              <mc:Fallback>
                <p:oleObj name="Worksheet" r:id="rId3" imgW="5953006" imgH="28669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56" y="1988840"/>
                        <a:ext cx="9107488" cy="438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473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Omgevingskwaliteit. 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welke mate heeft u in uw buurt last van….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475297"/>
              </p:ext>
            </p:extLst>
          </p:nvPr>
        </p:nvGraphicFramePr>
        <p:xfrm>
          <a:off x="250825" y="1557338"/>
          <a:ext cx="8642350" cy="453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Worksheet" r:id="rId3" imgW="5352927" imgH="2810009" progId="Excel.Sheet.12">
                  <p:embed/>
                </p:oleObj>
              </mc:Choice>
              <mc:Fallback>
                <p:oleObj name="Worksheet" r:id="rId3" imgW="5352927" imgH="28100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1557338"/>
                        <a:ext cx="8642350" cy="453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34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Hoe nu </a:t>
            </a:r>
            <a:r>
              <a:rPr lang="en-US" sz="3200" b="1" dirty="0" err="1">
                <a:solidFill>
                  <a:srgbClr val="0070C0"/>
                </a:solidFill>
              </a:rPr>
              <a:t>verder</a:t>
            </a:r>
            <a:r>
              <a:rPr lang="en-US" sz="3200" b="1" dirty="0">
                <a:solidFill>
                  <a:srgbClr val="0070C0"/>
                </a:solidFill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500" b="1" dirty="0">
                <a:solidFill>
                  <a:srgbClr val="0070C0"/>
                </a:solidFill>
              </a:rPr>
              <a:t>In </a:t>
            </a:r>
            <a:r>
              <a:rPr lang="en-US" sz="2500" b="1" dirty="0" err="1">
                <a:solidFill>
                  <a:srgbClr val="0070C0"/>
                </a:solidFill>
              </a:rPr>
              <a:t>groepen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uit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een</a:t>
            </a:r>
            <a:r>
              <a:rPr lang="en-US" sz="2500" b="1" dirty="0">
                <a:solidFill>
                  <a:srgbClr val="0070C0"/>
                </a:solidFill>
              </a:rPr>
              <a:t> om: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Dorpsagenda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completeren</a:t>
            </a:r>
            <a:endParaRPr lang="en-US" sz="25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Akties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prioriteiten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aan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geven</a:t>
            </a:r>
            <a:endParaRPr lang="en-US" sz="25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Vrijwilligers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</a:t>
            </a:r>
            <a:r>
              <a:rPr lang="en-US" sz="2500" b="1" dirty="0">
                <a:solidFill>
                  <a:srgbClr val="0070C0"/>
                </a:solidFill>
              </a:rPr>
              <a:t> de </a:t>
            </a:r>
            <a:r>
              <a:rPr lang="en-US" sz="2500" b="1" dirty="0" err="1">
                <a:solidFill>
                  <a:srgbClr val="0070C0"/>
                </a:solidFill>
              </a:rPr>
              <a:t>werkgroepen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identificeren</a:t>
            </a:r>
            <a:endParaRPr lang="en-US" sz="25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Vrije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keus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welke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groep</a:t>
            </a:r>
            <a:r>
              <a:rPr lang="en-US" sz="2500" b="1" dirty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Groepen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zijn</a:t>
            </a:r>
            <a:r>
              <a:rPr lang="en-US" sz="2500" b="1" dirty="0">
                <a:solidFill>
                  <a:srgbClr val="0070C0"/>
                </a:solidFill>
              </a:rPr>
              <a:t>:                                                                 </a:t>
            </a:r>
            <a:r>
              <a:rPr lang="en-US" sz="2500" b="1" dirty="0" err="1">
                <a:solidFill>
                  <a:srgbClr val="0070C0"/>
                </a:solidFill>
              </a:rPr>
              <a:t>waar</a:t>
            </a:r>
            <a:r>
              <a:rPr lang="en-US" sz="2500" b="1" dirty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Veiligheid</a:t>
            </a:r>
            <a:r>
              <a:rPr lang="en-US" sz="2500" b="1" dirty="0">
                <a:solidFill>
                  <a:srgbClr val="0070C0"/>
                </a:solidFill>
              </a:rPr>
              <a:t>     (Jose)                                                 </a:t>
            </a:r>
            <a:r>
              <a:rPr lang="en-US" sz="2500" b="1" dirty="0" err="1">
                <a:solidFill>
                  <a:srgbClr val="FFC000"/>
                </a:solidFill>
              </a:rPr>
              <a:t>Groene</a:t>
            </a:r>
            <a:r>
              <a:rPr lang="en-US" sz="2500" b="1" dirty="0">
                <a:solidFill>
                  <a:srgbClr val="FFC000"/>
                </a:solidFill>
              </a:rPr>
              <a:t> </a:t>
            </a:r>
            <a:r>
              <a:rPr lang="en-US" sz="2500" b="1" dirty="0" err="1">
                <a:solidFill>
                  <a:srgbClr val="FFC000"/>
                </a:solidFill>
              </a:rPr>
              <a:t>kamer</a:t>
            </a:r>
            <a:r>
              <a:rPr lang="en-US" sz="2500" b="1" dirty="0">
                <a:solidFill>
                  <a:srgbClr val="0070C0"/>
                </a:solidFill>
              </a:rPr>
              <a:t>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Verkeer</a:t>
            </a:r>
            <a:r>
              <a:rPr lang="en-US" sz="2500" b="1" dirty="0">
                <a:solidFill>
                  <a:srgbClr val="0070C0"/>
                </a:solidFill>
              </a:rPr>
              <a:t> &amp; </a:t>
            </a:r>
            <a:r>
              <a:rPr lang="en-US" sz="2500" b="1" dirty="0" err="1">
                <a:solidFill>
                  <a:srgbClr val="0070C0"/>
                </a:solidFill>
              </a:rPr>
              <a:t>bereikbaarheid</a:t>
            </a:r>
            <a:r>
              <a:rPr lang="en-US" sz="2500" b="1" dirty="0">
                <a:solidFill>
                  <a:srgbClr val="0070C0"/>
                </a:solidFill>
              </a:rPr>
              <a:t>  (JW)                          </a:t>
            </a:r>
            <a:r>
              <a:rPr lang="en-US" sz="2500" b="1" dirty="0" err="1">
                <a:solidFill>
                  <a:srgbClr val="FFC000"/>
                </a:solidFill>
              </a:rPr>
              <a:t>Bieb</a:t>
            </a:r>
            <a:r>
              <a:rPr lang="en-US" sz="2500" b="1" dirty="0">
                <a:solidFill>
                  <a:srgbClr val="FFC000"/>
                </a:solidFill>
              </a:rPr>
              <a:t> (</a:t>
            </a:r>
            <a:r>
              <a:rPr lang="en-US" sz="2500" b="1" dirty="0" err="1">
                <a:solidFill>
                  <a:srgbClr val="FFC000"/>
                </a:solidFill>
              </a:rPr>
              <a:t>voorin</a:t>
            </a:r>
            <a:r>
              <a:rPr lang="en-US" sz="2500" b="1" dirty="0">
                <a:solidFill>
                  <a:srgbClr val="FFC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Ruimte</a:t>
            </a:r>
            <a:r>
              <a:rPr lang="en-US" sz="2500" b="1" dirty="0">
                <a:solidFill>
                  <a:srgbClr val="0070C0"/>
                </a:solidFill>
              </a:rPr>
              <a:t>, </a:t>
            </a:r>
            <a:r>
              <a:rPr lang="en-US" sz="2500" b="1" dirty="0" err="1">
                <a:solidFill>
                  <a:srgbClr val="0070C0"/>
                </a:solidFill>
              </a:rPr>
              <a:t>woningbouw</a:t>
            </a:r>
            <a:r>
              <a:rPr lang="en-US" sz="2500" b="1" dirty="0">
                <a:solidFill>
                  <a:srgbClr val="0070C0"/>
                </a:solidFill>
              </a:rPr>
              <a:t> &amp; </a:t>
            </a:r>
            <a:r>
              <a:rPr lang="en-US" sz="2500" b="1" dirty="0" err="1">
                <a:solidFill>
                  <a:srgbClr val="0070C0"/>
                </a:solidFill>
              </a:rPr>
              <a:t>bedrijvigheid</a:t>
            </a:r>
            <a:r>
              <a:rPr lang="en-US" sz="2500" b="1" dirty="0">
                <a:solidFill>
                  <a:srgbClr val="0070C0"/>
                </a:solidFill>
              </a:rPr>
              <a:t> (Paul)   </a:t>
            </a:r>
            <a:r>
              <a:rPr lang="en-US" sz="2500" b="1" dirty="0" err="1">
                <a:solidFill>
                  <a:srgbClr val="FFC000"/>
                </a:solidFill>
              </a:rPr>
              <a:t>Bieb</a:t>
            </a:r>
            <a:r>
              <a:rPr lang="en-US" sz="2500" b="1" dirty="0">
                <a:solidFill>
                  <a:srgbClr val="FFC000"/>
                </a:solidFill>
              </a:rPr>
              <a:t> (</a:t>
            </a:r>
            <a:r>
              <a:rPr lang="en-US" sz="2500" b="1" dirty="0" err="1">
                <a:solidFill>
                  <a:srgbClr val="FFC000"/>
                </a:solidFill>
              </a:rPr>
              <a:t>achter</a:t>
            </a:r>
            <a:r>
              <a:rPr lang="en-US" sz="2500" b="1" dirty="0">
                <a:solidFill>
                  <a:srgbClr val="FFC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Zorg</a:t>
            </a:r>
            <a:r>
              <a:rPr lang="en-US" sz="2500" b="1" dirty="0">
                <a:solidFill>
                  <a:srgbClr val="0070C0"/>
                </a:solidFill>
              </a:rPr>
              <a:t> &amp; </a:t>
            </a:r>
            <a:r>
              <a:rPr lang="en-US" sz="2500" b="1" dirty="0" err="1">
                <a:solidFill>
                  <a:srgbClr val="0070C0"/>
                </a:solidFill>
              </a:rPr>
              <a:t>Welzijn</a:t>
            </a:r>
            <a:r>
              <a:rPr lang="en-US" sz="2500" b="1" dirty="0">
                <a:solidFill>
                  <a:srgbClr val="0070C0"/>
                </a:solidFill>
              </a:rPr>
              <a:t>  (</a:t>
            </a:r>
            <a:r>
              <a:rPr lang="en-US" sz="2500" b="1" dirty="0" err="1">
                <a:solidFill>
                  <a:srgbClr val="0070C0"/>
                </a:solidFill>
              </a:rPr>
              <a:t>Ineke</a:t>
            </a:r>
            <a:r>
              <a:rPr lang="en-US" sz="2500" b="1" dirty="0">
                <a:solidFill>
                  <a:srgbClr val="0070C0"/>
                </a:solidFill>
              </a:rPr>
              <a:t>)                                          </a:t>
            </a:r>
            <a:r>
              <a:rPr lang="en-US" sz="2500" b="1" dirty="0" err="1">
                <a:solidFill>
                  <a:srgbClr val="FFC000"/>
                </a:solidFill>
              </a:rPr>
              <a:t>Koffieshop</a:t>
            </a:r>
            <a:endParaRPr lang="en-US" sz="25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b="1" dirty="0">
                <a:solidFill>
                  <a:srgbClr val="0070C0"/>
                </a:solidFill>
              </a:rPr>
              <a:t>Sport &amp; </a:t>
            </a:r>
            <a:r>
              <a:rPr lang="en-US" sz="2500" b="1" dirty="0" err="1">
                <a:solidFill>
                  <a:srgbClr val="0070C0"/>
                </a:solidFill>
              </a:rPr>
              <a:t>Cultuur</a:t>
            </a:r>
            <a:r>
              <a:rPr lang="en-US" sz="2500" b="1" dirty="0">
                <a:solidFill>
                  <a:srgbClr val="0070C0"/>
                </a:solidFill>
              </a:rPr>
              <a:t>   (Mark)                                       </a:t>
            </a:r>
            <a:r>
              <a:rPr lang="en-US" sz="2500" b="1" dirty="0" err="1">
                <a:solidFill>
                  <a:srgbClr val="0070C0"/>
                </a:solidFill>
              </a:rPr>
              <a:t>Boven</a:t>
            </a:r>
            <a:r>
              <a:rPr lang="en-US" sz="2500" b="1" dirty="0">
                <a:solidFill>
                  <a:srgbClr val="0070C0"/>
                </a:solidFill>
              </a:rPr>
              <a:t> 1</a:t>
            </a:r>
            <a:endParaRPr lang="en-US" sz="25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500" b="1" dirty="0" err="1">
                <a:solidFill>
                  <a:srgbClr val="0070C0"/>
                </a:solidFill>
              </a:rPr>
              <a:t>Omgevingskwaliteit</a:t>
            </a:r>
            <a:r>
              <a:rPr lang="en-US" sz="2500" b="1" dirty="0">
                <a:solidFill>
                  <a:srgbClr val="0070C0"/>
                </a:solidFill>
              </a:rPr>
              <a:t>  &amp; </a:t>
            </a:r>
            <a:r>
              <a:rPr lang="en-US" sz="2500" b="1" dirty="0" err="1">
                <a:solidFill>
                  <a:srgbClr val="0070C0"/>
                </a:solidFill>
              </a:rPr>
              <a:t>Leefbaarheid</a:t>
            </a:r>
            <a:r>
              <a:rPr lang="en-US" sz="2500" b="1" dirty="0">
                <a:solidFill>
                  <a:srgbClr val="0070C0"/>
                </a:solidFill>
              </a:rPr>
              <a:t> (</a:t>
            </a:r>
            <a:r>
              <a:rPr lang="en-US" sz="2500" b="1" dirty="0" err="1">
                <a:solidFill>
                  <a:srgbClr val="0070C0"/>
                </a:solidFill>
              </a:rPr>
              <a:t>Ko</a:t>
            </a:r>
            <a:r>
              <a:rPr lang="en-US" sz="2500" b="1" dirty="0">
                <a:solidFill>
                  <a:srgbClr val="0070C0"/>
                </a:solidFill>
              </a:rPr>
              <a:t>)        </a:t>
            </a:r>
            <a:r>
              <a:rPr lang="en-US" sz="2500" b="1" dirty="0" err="1">
                <a:solidFill>
                  <a:srgbClr val="0070C0"/>
                </a:solidFill>
              </a:rPr>
              <a:t>Boven</a:t>
            </a:r>
            <a:r>
              <a:rPr lang="en-US" sz="2500" b="1" dirty="0">
                <a:solidFill>
                  <a:srgbClr val="0070C0"/>
                </a:solidFill>
              </a:rPr>
              <a:t> 2</a:t>
            </a:r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670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Veiligheid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mijn buurt zijn de wegen overzichtelijk</a:t>
            </a:r>
            <a:br>
              <a:rPr lang="nl-NL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24323"/>
              </p:ext>
            </p:extLst>
          </p:nvPr>
        </p:nvGraphicFramePr>
        <p:xfrm>
          <a:off x="457200" y="1196752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4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Veiligheid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onze buurt is er voldoende straatverlichting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483139"/>
              </p:ext>
            </p:extLst>
          </p:nvPr>
        </p:nvGraphicFramePr>
        <p:xfrm>
          <a:off x="457200" y="1196752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4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Veiligheid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mijn buurt is voldoende surveillance van handhavers en/of politie</a:t>
            </a:r>
            <a:br>
              <a:rPr lang="nl-NL" sz="3200" b="1" dirty="0">
                <a:solidFill>
                  <a:srgbClr val="0070C0"/>
                </a:solidFill>
              </a:rPr>
            </a:b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971445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45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Veiligheid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mijn buurt wordt er </a:t>
            </a:r>
            <a:r>
              <a:rPr lang="nl-NL" sz="3200" b="1" dirty="0">
                <a:solidFill>
                  <a:srgbClr val="FF0000"/>
                </a:solidFill>
              </a:rPr>
              <a:t>NIET</a:t>
            </a:r>
            <a:r>
              <a:rPr lang="nl-NL" sz="3200" b="1" dirty="0">
                <a:solidFill>
                  <a:srgbClr val="0070C0"/>
                </a:solidFill>
              </a:rPr>
              <a:t> te hard gereden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06032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68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Veiligheid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In mijn buurt is voldoende parkeergelegenheid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61614"/>
              </p:ext>
            </p:extLst>
          </p:nvPr>
        </p:nvGraphicFramePr>
        <p:xfrm>
          <a:off x="390364" y="1268760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865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 </a:t>
            </a:r>
            <a:r>
              <a:rPr lang="nl-NL" sz="3600" b="1" dirty="0">
                <a:solidFill>
                  <a:srgbClr val="0070C0"/>
                </a:solidFill>
              </a:rPr>
              <a:t>In welke mate ervaart u in Harmelen geluidsoverlast of vervelend gedrag bij…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352062"/>
              </p:ext>
            </p:extLst>
          </p:nvPr>
        </p:nvGraphicFramePr>
        <p:xfrm>
          <a:off x="395536" y="1700808"/>
          <a:ext cx="8280920" cy="486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42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12968" cy="1224136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Het tegengaan van verlies van winkelruimte in Harmelen oppakt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251941"/>
              </p:ext>
            </p:extLst>
          </p:nvPr>
        </p:nvGraphicFramePr>
        <p:xfrm>
          <a:off x="390364" y="1928589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16632"/>
            <a:ext cx="8899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Ruimte, woningbouw &amp; bedrijvigheid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>
                <a:solidFill>
                  <a:srgbClr val="0070C0"/>
                </a:solidFill>
              </a:rPr>
              <a:t>Geef aan hoe belangrijk u het vindt dat de gemeente de volgende zaken in Harmelen oppakt:</a:t>
            </a:r>
            <a:br>
              <a:rPr lang="nl-NL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9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520</Words>
  <Application>Microsoft Office PowerPoint</Application>
  <PresentationFormat>Diavoorstelling (4:3)</PresentationFormat>
  <Paragraphs>144</Paragraphs>
  <Slides>27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Aharoni</vt:lpstr>
      <vt:lpstr>Arial</vt:lpstr>
      <vt:lpstr>Calibri</vt:lpstr>
      <vt:lpstr>Office Theme</vt:lpstr>
      <vt:lpstr>Worksheet</vt:lpstr>
      <vt:lpstr>Welkom bij de presentatie over de Resultaten van de enquete Dorpsplatform Harmelen</vt:lpstr>
      <vt:lpstr>Kenmerken respondenten</vt:lpstr>
      <vt:lpstr>Veiligheid In mijn buurt zijn de wegen overzichtelijk </vt:lpstr>
      <vt:lpstr>Veiligheid In onze buurt is er voldoende straatverlichting </vt:lpstr>
      <vt:lpstr>Veiligheid In mijn buurt is voldoende surveillance van handhavers en/of politie  </vt:lpstr>
      <vt:lpstr>Veiligheid In mijn buurt wordt er NIET te hard gereden </vt:lpstr>
      <vt:lpstr>Veiligheid In mijn buurt is voldoende parkeergelegenheid </vt:lpstr>
      <vt:lpstr> In welke mate ervaart u in Harmelen geluidsoverlast of vervelend gedrag bij…</vt:lpstr>
      <vt:lpstr>Het tegengaan van verlies van winkelruimte in Harmelen oppakt </vt:lpstr>
      <vt:lpstr>Het behoud van het groene karakter in en rondom het dorp Harmelen als onderdeel van het Groene Hart </vt:lpstr>
      <vt:lpstr>Het toepassen van groene energie en duurzame ontwikkeling in de woningbouw </vt:lpstr>
      <vt:lpstr>Het creëren van nieuwe koopwoningen  </vt:lpstr>
      <vt:lpstr>Het creëren van extra huurwoningen  </vt:lpstr>
      <vt:lpstr>Het zorgen voor meer bedrijfsruimte voor ondernemers  </vt:lpstr>
      <vt:lpstr>Het zorgen voor uitbreiding van het bedrijventerrein  </vt:lpstr>
      <vt:lpstr>Het betrekken van bewoners bij de ontwikkeling van verkeersplannen  </vt:lpstr>
      <vt:lpstr>Verkeer &amp; bereikbaarheid. Hoe heeft u het liefst dat vrachtwagens en landbouwverkeer het dorp passeren? </vt:lpstr>
      <vt:lpstr>Verkeer &amp; bereikbaarheid. Geef aan hoe belangrijk u het vindt dat op de volgende verkeersplekken in Harmelen de veiligheid voor fietsers en voetgangers wordt verbeterd: </vt:lpstr>
      <vt:lpstr>Verkeer &amp; bereikbaarheid. Geef aan hoe belangrijk u het vindt dat de volgende zaken worden aangepakt: </vt:lpstr>
      <vt:lpstr>Zorg &amp; welzijn. Hoe komt u vooral in contact met andere mensen? (meerdere antwoorden mogelijk) </vt:lpstr>
      <vt:lpstr>Zorg &amp; Welzijn. Heeft u het gevoel goed op de hoogte te zijn van activiteiten en voorzieningen die in Harmelen worden georganiseerd? (Denk aan curussen, evenementen, sportactiviteiten) </vt:lpstr>
      <vt:lpstr>Zorg &amp; Welzijn. Hoe wilt u op de hoogte blijven van activiteiten en voorzieningen die in Harmelen worden georganiseerd? (meerdere antwoorden mogelijk) </vt:lpstr>
      <vt:lpstr>Zorg &amp; Welzijn. Heeft u een hobby of talent die u nu of in de toekomst via het Dorpshuis wilt delen met de inwoners van Harmelen? </vt:lpstr>
      <vt:lpstr>Sport &amp; Cultuur.  Welke sportaccomodaties kunnen verbeterd worden of mist u echt in Harmelen omdat u die graag zou willen beoefenen? </vt:lpstr>
      <vt:lpstr>Sport &amp; Cultuur. Welke activiteiten kunnen verbeterd worden of mist u echt in Harmelen omdat u daar graag aan mee wilt doen of naartoe wilt gaan? </vt:lpstr>
      <vt:lpstr>Omgevingskwaliteit.  In welke mate heeft u in uw buurt last van…. </vt:lpstr>
      <vt:lpstr>Hoe nu verder?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Resultaten Enquete Dorpsplatform Harmelen</dc:title>
  <dc:creator>user</dc:creator>
  <cp:lastModifiedBy>Jose van Engelen</cp:lastModifiedBy>
  <cp:revision>71</cp:revision>
  <dcterms:created xsi:type="dcterms:W3CDTF">2018-06-07T10:11:23Z</dcterms:created>
  <dcterms:modified xsi:type="dcterms:W3CDTF">2018-07-03T20:12:31Z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