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7D3DC-DE11-4486-BD24-5F80CEFE72B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42D71-93F4-4A01-8AAC-F41BFD719F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22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7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6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1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3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7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5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15DA-2BF2-4F37-B2F0-1AAFB1BF76C8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71B9-96DC-4866-909E-7EB77B88A26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Belangrijkste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uitkomsten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Veiligheid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48% </a:t>
            </a:r>
            <a:r>
              <a:rPr lang="en-US" b="1" dirty="0" err="1">
                <a:solidFill>
                  <a:srgbClr val="0070C0"/>
                </a:solidFill>
              </a:rPr>
              <a:t>vindt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wegen</a:t>
            </a:r>
            <a:r>
              <a:rPr lang="en-US" b="1" dirty="0">
                <a:solidFill>
                  <a:srgbClr val="0070C0"/>
                </a:solidFill>
              </a:rPr>
              <a:t> in </a:t>
            </a:r>
            <a:r>
              <a:rPr lang="en-US" b="1" dirty="0" err="1">
                <a:solidFill>
                  <a:srgbClr val="0070C0"/>
                </a:solidFill>
              </a:rPr>
              <a:t>hun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buurt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overzichtelijk</a:t>
            </a:r>
            <a:r>
              <a:rPr lang="en-US" b="1" dirty="0">
                <a:solidFill>
                  <a:srgbClr val="0070C0"/>
                </a:solidFill>
              </a:rPr>
              <a:t>, 35% </a:t>
            </a:r>
            <a:r>
              <a:rPr lang="en-US" b="1" dirty="0" err="1">
                <a:solidFill>
                  <a:srgbClr val="0070C0"/>
                </a:solidFill>
              </a:rPr>
              <a:t>vindt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ze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niet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overzichtelijk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r>
              <a:rPr lang="en-US" b="1" dirty="0">
                <a:solidFill>
                  <a:srgbClr val="0070C0"/>
                </a:solidFill>
              </a:rPr>
              <a:t>46% </a:t>
            </a:r>
            <a:r>
              <a:rPr lang="en-US" b="1" dirty="0" err="1">
                <a:solidFill>
                  <a:srgbClr val="0070C0"/>
                </a:solidFill>
              </a:rPr>
              <a:t>vindt</a:t>
            </a:r>
            <a:r>
              <a:rPr lang="en-US" b="1" dirty="0">
                <a:solidFill>
                  <a:srgbClr val="0070C0"/>
                </a:solidFill>
              </a:rPr>
              <a:t> surveillance van </a:t>
            </a:r>
            <a:r>
              <a:rPr lang="en-US" b="1" dirty="0" err="1">
                <a:solidFill>
                  <a:srgbClr val="0070C0"/>
                </a:solidFill>
              </a:rPr>
              <a:t>handhavers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/of </a:t>
            </a:r>
            <a:r>
              <a:rPr lang="en-US" b="1" dirty="0" err="1">
                <a:solidFill>
                  <a:srgbClr val="0070C0"/>
                </a:solidFill>
              </a:rPr>
              <a:t>politie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onvoldoende</a:t>
            </a:r>
            <a:r>
              <a:rPr lang="en-US" b="1" dirty="0">
                <a:solidFill>
                  <a:srgbClr val="0070C0"/>
                </a:solidFill>
              </a:rPr>
              <a:t>, 15% </a:t>
            </a:r>
            <a:r>
              <a:rPr lang="en-US" b="1" dirty="0" err="1">
                <a:solidFill>
                  <a:srgbClr val="0070C0"/>
                </a:solidFill>
              </a:rPr>
              <a:t>voldoende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80% </a:t>
            </a:r>
            <a:r>
              <a:rPr lang="en-US" b="1" dirty="0" err="1">
                <a:solidFill>
                  <a:srgbClr val="0070C0"/>
                </a:solidFill>
              </a:rPr>
              <a:t>vindt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straatverlichting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voldoende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slechts</a:t>
            </a:r>
            <a:r>
              <a:rPr lang="en-US" b="1" dirty="0">
                <a:solidFill>
                  <a:srgbClr val="0070C0"/>
                </a:solidFill>
              </a:rPr>
              <a:t> 8% </a:t>
            </a:r>
            <a:r>
              <a:rPr lang="en-US" b="1" dirty="0" err="1">
                <a:solidFill>
                  <a:srgbClr val="0070C0"/>
                </a:solidFill>
              </a:rPr>
              <a:t>vindt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dit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onvoldoende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r>
              <a:rPr lang="en-US" b="1" dirty="0">
                <a:solidFill>
                  <a:srgbClr val="0070C0"/>
                </a:solidFill>
              </a:rPr>
              <a:t>58% </a:t>
            </a:r>
            <a:r>
              <a:rPr lang="en-US" b="1" dirty="0" err="1">
                <a:solidFill>
                  <a:srgbClr val="0070C0"/>
                </a:solidFill>
              </a:rPr>
              <a:t>vindt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</a:t>
            </a:r>
            <a:r>
              <a:rPr lang="en-US" b="1" dirty="0">
                <a:solidFill>
                  <a:srgbClr val="0070C0"/>
                </a:solidFill>
              </a:rPr>
              <a:t> hard </a:t>
            </a:r>
            <a:r>
              <a:rPr lang="en-US" b="1" dirty="0" err="1">
                <a:solidFill>
                  <a:srgbClr val="0070C0"/>
                </a:solidFill>
              </a:rPr>
              <a:t>wordt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gereden</a:t>
            </a:r>
            <a:r>
              <a:rPr lang="en-US" b="1" dirty="0">
                <a:solidFill>
                  <a:srgbClr val="0070C0"/>
                </a:solidFill>
              </a:rPr>
              <a:t> in de </a:t>
            </a:r>
            <a:r>
              <a:rPr lang="en-US" b="1" dirty="0" err="1">
                <a:solidFill>
                  <a:srgbClr val="0070C0"/>
                </a:solidFill>
              </a:rPr>
              <a:t>buurt</a:t>
            </a:r>
            <a:r>
              <a:rPr lang="en-US" b="1" dirty="0">
                <a:solidFill>
                  <a:srgbClr val="0070C0"/>
                </a:solidFill>
              </a:rPr>
              <a:t>, 27% </a:t>
            </a:r>
            <a:r>
              <a:rPr lang="en-US" b="1" dirty="0" err="1">
                <a:solidFill>
                  <a:srgbClr val="0070C0"/>
                </a:solidFill>
              </a:rPr>
              <a:t>vindt</a:t>
            </a:r>
            <a:r>
              <a:rPr lang="en-US" b="1" dirty="0">
                <a:solidFill>
                  <a:srgbClr val="0070C0"/>
                </a:solidFill>
              </a:rPr>
              <a:t> van </a:t>
            </a:r>
            <a:r>
              <a:rPr lang="en-US" b="1" dirty="0" err="1">
                <a:solidFill>
                  <a:srgbClr val="0070C0"/>
                </a:solidFill>
              </a:rPr>
              <a:t>niet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r>
              <a:rPr lang="en-US" b="1" dirty="0">
                <a:solidFill>
                  <a:srgbClr val="0070C0"/>
                </a:solidFill>
              </a:rPr>
              <a:t>44% </a:t>
            </a:r>
            <a:r>
              <a:rPr lang="en-US" b="1" dirty="0" err="1">
                <a:solidFill>
                  <a:srgbClr val="0070C0"/>
                </a:solidFill>
              </a:rPr>
              <a:t>vindt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voldoende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parkeer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plaatsen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zijn</a:t>
            </a:r>
            <a:r>
              <a:rPr lang="en-US" b="1" dirty="0">
                <a:solidFill>
                  <a:srgbClr val="0070C0"/>
                </a:solidFill>
              </a:rPr>
              <a:t> in de </a:t>
            </a:r>
            <a:r>
              <a:rPr lang="en-US" b="1" dirty="0" err="1">
                <a:solidFill>
                  <a:srgbClr val="0070C0"/>
                </a:solidFill>
              </a:rPr>
              <a:t>buurt</a:t>
            </a:r>
            <a:r>
              <a:rPr lang="en-US" b="1" dirty="0">
                <a:solidFill>
                  <a:srgbClr val="0070C0"/>
                </a:solidFill>
              </a:rPr>
              <a:t>, 33% </a:t>
            </a:r>
            <a:r>
              <a:rPr lang="en-US" b="1" dirty="0" err="1">
                <a:solidFill>
                  <a:srgbClr val="0070C0"/>
                </a:solidFill>
              </a:rPr>
              <a:t>onvoldoende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Tussen</a:t>
            </a:r>
            <a:r>
              <a:rPr lang="en-US" b="1" dirty="0">
                <a:solidFill>
                  <a:srgbClr val="0070C0"/>
                </a:solidFill>
              </a:rPr>
              <a:t> de 2 </a:t>
            </a:r>
            <a:r>
              <a:rPr lang="en-US" b="1" dirty="0" err="1">
                <a:solidFill>
                  <a:srgbClr val="0070C0"/>
                </a:solidFill>
              </a:rPr>
              <a:t>en</a:t>
            </a:r>
            <a:r>
              <a:rPr lang="en-US" b="1" dirty="0">
                <a:solidFill>
                  <a:srgbClr val="0070C0"/>
                </a:solidFill>
              </a:rPr>
              <a:t> 5% </a:t>
            </a:r>
            <a:r>
              <a:rPr lang="en-US" b="1" dirty="0" err="1">
                <a:solidFill>
                  <a:srgbClr val="0070C0"/>
                </a:solidFill>
              </a:rPr>
              <a:t>ervaart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geluid</a:t>
            </a:r>
            <a:r>
              <a:rPr lang="en-US" b="1" dirty="0">
                <a:solidFill>
                  <a:srgbClr val="0070C0"/>
                </a:solidFill>
              </a:rPr>
              <a:t> of </a:t>
            </a:r>
            <a:r>
              <a:rPr lang="en-US" b="1" dirty="0" err="1">
                <a:solidFill>
                  <a:srgbClr val="0070C0"/>
                </a:solidFill>
              </a:rPr>
              <a:t>gedragshinder</a:t>
            </a:r>
            <a:r>
              <a:rPr lang="en-US" b="1" dirty="0">
                <a:solidFill>
                  <a:srgbClr val="0070C0"/>
                </a:solidFill>
              </a:rPr>
              <a:t> op </a:t>
            </a:r>
            <a:r>
              <a:rPr lang="en-US" b="1" dirty="0" err="1">
                <a:solidFill>
                  <a:srgbClr val="0070C0"/>
                </a:solidFill>
              </a:rPr>
              <a:t>aangegeven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plekken</a:t>
            </a:r>
            <a:r>
              <a:rPr lang="en-US" b="1" dirty="0">
                <a:solidFill>
                  <a:srgbClr val="0070C0"/>
                </a:solidFill>
              </a:rPr>
              <a:t> (18.6% </a:t>
            </a:r>
            <a:r>
              <a:rPr lang="en-US" b="1" dirty="0" err="1">
                <a:solidFill>
                  <a:srgbClr val="0070C0"/>
                </a:solidFill>
              </a:rPr>
              <a:t>geeft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andere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commentaren</a:t>
            </a:r>
            <a:r>
              <a:rPr lang="en-US" b="1" dirty="0">
                <a:solidFill>
                  <a:srgbClr val="0070C0"/>
                </a:solidFill>
              </a:rPr>
              <a:t>)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7453"/>
            <a:ext cx="8229600" cy="3805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0070C0"/>
                </a:solidFill>
              </a:rPr>
              <a:t>Samenvatting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andere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suggesties</a:t>
            </a:r>
            <a:r>
              <a:rPr lang="en-US" sz="2500" b="1" dirty="0">
                <a:solidFill>
                  <a:srgbClr val="0070C0"/>
                </a:solidFill>
              </a:rPr>
              <a:t>:</a:t>
            </a:r>
          </a:p>
          <a:p>
            <a:r>
              <a:rPr lang="en-US" sz="2500" b="1" dirty="0">
                <a:solidFill>
                  <a:srgbClr val="0070C0"/>
                </a:solidFill>
              </a:rPr>
              <a:t>Posters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Septembermarkt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>
                <a:solidFill>
                  <a:srgbClr val="0070C0"/>
                </a:solidFill>
              </a:rPr>
              <a:t>Brief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Dorpskrant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>
                <a:solidFill>
                  <a:srgbClr val="0070C0"/>
                </a:solidFill>
              </a:rPr>
              <a:t>Facebook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Prikbord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>
                <a:solidFill>
                  <a:srgbClr val="0070C0"/>
                </a:solidFill>
              </a:rPr>
              <a:t>Centrale agenda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r>
              <a:rPr lang="nl-NL" sz="2800" b="1" dirty="0">
                <a:solidFill>
                  <a:srgbClr val="0070C0"/>
                </a:solidFill>
              </a:rPr>
              <a:t>Zorg &amp; Welzijn.</a:t>
            </a:r>
            <a:br>
              <a:rPr lang="nl-NL" sz="2800" b="1" dirty="0">
                <a:solidFill>
                  <a:srgbClr val="0070C0"/>
                </a:solidFill>
              </a:rPr>
            </a:br>
            <a:r>
              <a:rPr lang="nl-NL" sz="2800" b="1" dirty="0">
                <a:solidFill>
                  <a:srgbClr val="0070C0"/>
                </a:solidFill>
              </a:rPr>
              <a:t>Hoe wilt u op de hoogte blijven van activiteiten en voorzieningen die in Harmelen worden georganiseerd? (meerdere antwoorden mogelijk)</a:t>
            </a:r>
            <a:r>
              <a:rPr lang="nl-NL" sz="2800" dirty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2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nl-NL" sz="2800" b="1" dirty="0">
                <a:solidFill>
                  <a:srgbClr val="0070C0"/>
                </a:solidFill>
              </a:rPr>
              <a:t>Zorg &amp; Welzijn.</a:t>
            </a:r>
            <a:br>
              <a:rPr lang="nl-NL" sz="2800" b="1" dirty="0">
                <a:solidFill>
                  <a:srgbClr val="0070C0"/>
                </a:solidFill>
              </a:rPr>
            </a:br>
            <a:r>
              <a:rPr lang="nl-NL" sz="2800" b="1" dirty="0">
                <a:solidFill>
                  <a:srgbClr val="0070C0"/>
                </a:solidFill>
              </a:rPr>
              <a:t>Toekomstige mogelijke agenda items voor Dorpshuis</a:t>
            </a:r>
            <a:br>
              <a:rPr lang="nl-NL" sz="2800" b="1" dirty="0">
                <a:solidFill>
                  <a:srgbClr val="0070C0"/>
                </a:solidFill>
              </a:rPr>
            </a:br>
            <a:r>
              <a:rPr lang="nl-NL" sz="2800" b="1" dirty="0">
                <a:solidFill>
                  <a:srgbClr val="0070C0"/>
                </a:solidFill>
              </a:rPr>
              <a:t>samenvatting suggesties: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312293"/>
            <a:ext cx="2038122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 err="1">
                <a:solidFill>
                  <a:srgbClr val="0070C0"/>
                </a:solidFill>
                <a:latin typeface="+mj-lt"/>
              </a:rPr>
              <a:t>Lezingen</a:t>
            </a:r>
            <a:r>
              <a:rPr lang="en-US" sz="2500" b="1" u="sng" dirty="0">
                <a:solidFill>
                  <a:srgbClr val="0070C0"/>
                </a:solidFill>
                <a:latin typeface="+mj-lt"/>
              </a:rPr>
              <a:t>:</a:t>
            </a: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Bijengedrag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Filosofie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Verkeersregels</a:t>
            </a:r>
            <a:r>
              <a:rPr lang="en-US" sz="2300" b="1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Gezondheid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051" y="2312293"/>
            <a:ext cx="3002617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>
                <a:solidFill>
                  <a:srgbClr val="0070C0"/>
                </a:solidFill>
                <a:latin typeface="+mj-lt"/>
              </a:rPr>
              <a:t>Training/Cursus:</a:t>
            </a: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Intuitieve</a:t>
            </a:r>
            <a:r>
              <a:rPr lang="en-US" sz="23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ontwikkeling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Ipad</a:t>
            </a:r>
            <a:r>
              <a:rPr lang="en-US" sz="2300" b="1" dirty="0">
                <a:solidFill>
                  <a:srgbClr val="0070C0"/>
                </a:solidFill>
                <a:latin typeface="+mj-lt"/>
              </a:rPr>
              <a:t> café</a:t>
            </a: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Fotografie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863" y="4581128"/>
            <a:ext cx="201696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>
                <a:solidFill>
                  <a:srgbClr val="0070C0"/>
                </a:solidFill>
                <a:latin typeface="+mj-lt"/>
              </a:rPr>
              <a:t>Creatief</a:t>
            </a:r>
            <a:r>
              <a:rPr lang="en-US" sz="2400" b="1" u="sng" dirty="0">
                <a:solidFill>
                  <a:srgbClr val="0070C0"/>
                </a:solidFill>
                <a:latin typeface="+mj-lt"/>
              </a:rPr>
              <a:t>:</a:t>
            </a: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Knutselmiddag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Exposities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Tuinieren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Schilderen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6671" y="2312293"/>
            <a:ext cx="1775358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 err="1">
                <a:solidFill>
                  <a:srgbClr val="0070C0"/>
                </a:solidFill>
                <a:latin typeface="+mj-lt"/>
              </a:rPr>
              <a:t>Muziek</a:t>
            </a:r>
            <a:r>
              <a:rPr lang="en-US" sz="2500" b="1" u="sng" dirty="0">
                <a:solidFill>
                  <a:srgbClr val="0070C0"/>
                </a:solidFill>
                <a:latin typeface="+mj-lt"/>
              </a:rPr>
              <a:t>:</a:t>
            </a: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Jodelen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Uitvoeringen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Koor</a:t>
            </a:r>
            <a:r>
              <a:rPr lang="en-US" sz="2300" b="1" dirty="0">
                <a:solidFill>
                  <a:srgbClr val="0070C0"/>
                </a:solidFill>
                <a:latin typeface="+mj-lt"/>
              </a:rPr>
              <a:t>/</a:t>
            </a:r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zingen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4581128"/>
            <a:ext cx="1249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 err="1">
                <a:solidFill>
                  <a:srgbClr val="0070C0"/>
                </a:solidFill>
                <a:latin typeface="+mj-lt"/>
              </a:rPr>
              <a:t>Spellen</a:t>
            </a:r>
            <a:r>
              <a:rPr lang="en-US" sz="2500" b="1" u="sng" dirty="0">
                <a:solidFill>
                  <a:srgbClr val="0070C0"/>
                </a:solidFill>
                <a:latin typeface="+mj-lt"/>
              </a:rPr>
              <a:t>:</a:t>
            </a:r>
          </a:p>
          <a:p>
            <a:r>
              <a:rPr lang="en-US" sz="2300" b="1" dirty="0">
                <a:solidFill>
                  <a:srgbClr val="0070C0"/>
                </a:solidFill>
                <a:latin typeface="+mj-lt"/>
              </a:rPr>
              <a:t>Bridge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61986" y="4581128"/>
            <a:ext cx="3298532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u="sng" dirty="0" err="1">
                <a:solidFill>
                  <a:srgbClr val="0070C0"/>
                </a:solidFill>
                <a:latin typeface="+mj-lt"/>
              </a:rPr>
              <a:t>Commercieel</a:t>
            </a:r>
            <a:r>
              <a:rPr lang="en-US" sz="2500" b="1" u="sng" dirty="0">
                <a:solidFill>
                  <a:srgbClr val="0070C0"/>
                </a:solidFill>
                <a:latin typeface="+mj-lt"/>
              </a:rPr>
              <a:t>:</a:t>
            </a: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Ontmoetingsplek</a:t>
            </a:r>
            <a:r>
              <a:rPr lang="en-US" sz="2300" b="1" dirty="0">
                <a:solidFill>
                  <a:srgbClr val="0070C0"/>
                </a:solidFill>
                <a:latin typeface="+mj-lt"/>
              </a:rPr>
              <a:t> ZZP-</a:t>
            </a:r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ers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  <a:p>
            <a:r>
              <a:rPr lang="en-US" sz="2300" b="1" dirty="0">
                <a:solidFill>
                  <a:srgbClr val="0070C0"/>
                </a:solidFill>
                <a:latin typeface="+mj-lt"/>
              </a:rPr>
              <a:t>Papa/Mama café</a:t>
            </a:r>
          </a:p>
          <a:p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Streekproducten</a:t>
            </a:r>
            <a:r>
              <a:rPr lang="en-US" sz="23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+mj-lt"/>
              </a:rPr>
              <a:t>verkoop</a:t>
            </a:r>
            <a:endParaRPr lang="en-US" sz="23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048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Belangrijkste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uitkomsten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Sportaccomodaties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solidFill>
                  <a:srgbClr val="0070C0"/>
                </a:solidFill>
              </a:rPr>
              <a:t>De </a:t>
            </a:r>
            <a:r>
              <a:rPr lang="en-US" sz="2500" b="1" dirty="0" err="1">
                <a:solidFill>
                  <a:srgbClr val="0070C0"/>
                </a:solidFill>
              </a:rPr>
              <a:t>de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hoogste</a:t>
            </a:r>
            <a:r>
              <a:rPr lang="en-US" sz="2500" b="1" dirty="0">
                <a:solidFill>
                  <a:srgbClr val="0070C0"/>
                </a:solidFill>
              </a:rPr>
              <a:t> scores </a:t>
            </a:r>
            <a:r>
              <a:rPr lang="en-US" sz="2500" b="1" dirty="0" err="1">
                <a:solidFill>
                  <a:srgbClr val="0070C0"/>
                </a:solidFill>
              </a:rPr>
              <a:t>voor</a:t>
            </a:r>
            <a:r>
              <a:rPr lang="en-US" sz="2500" b="1" dirty="0">
                <a:solidFill>
                  <a:srgbClr val="0070C0"/>
                </a:solidFill>
              </a:rPr>
              <a:t> sport </a:t>
            </a:r>
            <a:r>
              <a:rPr lang="en-US" sz="2500" b="1" dirty="0" err="1">
                <a:solidFill>
                  <a:srgbClr val="0070C0"/>
                </a:solidFill>
              </a:rPr>
              <a:t>accomodaties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krijgen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buitenbalsporten</a:t>
            </a:r>
            <a:r>
              <a:rPr lang="en-US" sz="2500" b="1" dirty="0">
                <a:solidFill>
                  <a:srgbClr val="0070C0"/>
                </a:solidFill>
              </a:rPr>
              <a:t> (51%), Tennis (47%), </a:t>
            </a:r>
            <a:r>
              <a:rPr lang="en-US" sz="2500" b="1" dirty="0" err="1">
                <a:solidFill>
                  <a:srgbClr val="0070C0"/>
                </a:solidFill>
              </a:rPr>
              <a:t>Zwemmen</a:t>
            </a:r>
            <a:r>
              <a:rPr lang="en-US" sz="2500" b="1" dirty="0">
                <a:solidFill>
                  <a:srgbClr val="0070C0"/>
                </a:solidFill>
              </a:rPr>
              <a:t> (44%), </a:t>
            </a:r>
            <a:r>
              <a:rPr lang="en-US" sz="2500" b="1" dirty="0" err="1">
                <a:solidFill>
                  <a:srgbClr val="0070C0"/>
                </a:solidFill>
              </a:rPr>
              <a:t>Sporthal</a:t>
            </a:r>
            <a:r>
              <a:rPr lang="en-US" sz="2500" b="1" dirty="0">
                <a:solidFill>
                  <a:srgbClr val="0070C0"/>
                </a:solidFill>
              </a:rPr>
              <a:t> (37%)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Dansen</a:t>
            </a:r>
            <a:r>
              <a:rPr lang="en-US" sz="2500" b="1" dirty="0">
                <a:solidFill>
                  <a:srgbClr val="0070C0"/>
                </a:solidFill>
              </a:rPr>
              <a:t> (30%)</a:t>
            </a:r>
          </a:p>
          <a:p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Er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wordt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weinig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gemist</a:t>
            </a:r>
            <a:r>
              <a:rPr lang="en-US" sz="2500" b="1" dirty="0">
                <a:solidFill>
                  <a:srgbClr val="0070C0"/>
                </a:solidFill>
              </a:rPr>
              <a:t>. De </a:t>
            </a:r>
            <a:r>
              <a:rPr lang="en-US" sz="2500" b="1" dirty="0" err="1">
                <a:solidFill>
                  <a:srgbClr val="0070C0"/>
                </a:solidFill>
              </a:rPr>
              <a:t>hoogste</a:t>
            </a:r>
            <a:r>
              <a:rPr lang="en-US" sz="2500" b="1" dirty="0">
                <a:solidFill>
                  <a:srgbClr val="0070C0"/>
                </a:solidFill>
              </a:rPr>
              <a:t> scores </a:t>
            </a:r>
            <a:r>
              <a:rPr lang="en-US" sz="2500" b="1" dirty="0" err="1">
                <a:solidFill>
                  <a:srgbClr val="0070C0"/>
                </a:solidFill>
              </a:rPr>
              <a:t>krijgen</a:t>
            </a:r>
            <a:r>
              <a:rPr lang="en-US" sz="2500" b="1" dirty="0">
                <a:solidFill>
                  <a:srgbClr val="0070C0"/>
                </a:solidFill>
              </a:rPr>
              <a:t> Hockey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 </a:t>
            </a:r>
            <a:r>
              <a:rPr lang="en-US" sz="2500" b="1" dirty="0" err="1">
                <a:solidFill>
                  <a:srgbClr val="0070C0"/>
                </a:solidFill>
              </a:rPr>
              <a:t>Verdedegingssport</a:t>
            </a:r>
            <a:r>
              <a:rPr lang="en-US" sz="2500" b="1" dirty="0">
                <a:solidFill>
                  <a:srgbClr val="0070C0"/>
                </a:solidFill>
              </a:rPr>
              <a:t> (10%)</a:t>
            </a:r>
          </a:p>
          <a:p>
            <a:r>
              <a:rPr lang="en-US" sz="2500" b="1" dirty="0">
                <a:solidFill>
                  <a:srgbClr val="0070C0"/>
                </a:solidFill>
              </a:rPr>
              <a:t>18% </a:t>
            </a:r>
            <a:r>
              <a:rPr lang="en-US" sz="2500" b="1" dirty="0" err="1">
                <a:solidFill>
                  <a:srgbClr val="0070C0"/>
                </a:solidFill>
              </a:rPr>
              <a:t>zou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graag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verbeteringen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zien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t.a.v</a:t>
            </a:r>
            <a:r>
              <a:rPr lang="en-US" sz="2500" b="1" dirty="0">
                <a:solidFill>
                  <a:srgbClr val="0070C0"/>
                </a:solidFill>
              </a:rPr>
              <a:t>. </a:t>
            </a:r>
            <a:r>
              <a:rPr lang="en-US" sz="2500" b="1" dirty="0" err="1">
                <a:solidFill>
                  <a:srgbClr val="0070C0"/>
                </a:solidFill>
              </a:rPr>
              <a:t>zwemmen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10% </a:t>
            </a:r>
            <a:r>
              <a:rPr lang="en-US" sz="2500" b="1" dirty="0" err="1">
                <a:solidFill>
                  <a:srgbClr val="0070C0"/>
                </a:solidFill>
              </a:rPr>
              <a:t>t.a.v</a:t>
            </a:r>
            <a:r>
              <a:rPr lang="en-US" sz="2500" b="1" dirty="0">
                <a:solidFill>
                  <a:srgbClr val="0070C0"/>
                </a:solidFill>
              </a:rPr>
              <a:t>. </a:t>
            </a:r>
            <a:r>
              <a:rPr lang="en-US" sz="2500" b="1" dirty="0" err="1">
                <a:solidFill>
                  <a:srgbClr val="0070C0"/>
                </a:solidFill>
              </a:rPr>
              <a:t>atletiek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hardlopen</a:t>
            </a:r>
            <a:r>
              <a:rPr lang="en-US" sz="2500" b="1" dirty="0">
                <a:solidFill>
                  <a:srgbClr val="0070C0"/>
                </a:solidFill>
              </a:rPr>
              <a:t>.</a:t>
            </a:r>
          </a:p>
          <a:p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4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Belangrijkste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uitkomsten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activiteiten</a:t>
            </a:r>
            <a:r>
              <a:rPr lang="en-US" sz="3200" b="1" dirty="0">
                <a:solidFill>
                  <a:srgbClr val="0070C0"/>
                </a:solidFill>
              </a:rPr>
              <a:t> die </a:t>
            </a:r>
            <a:r>
              <a:rPr lang="en-US" sz="3200" b="1" dirty="0" err="1">
                <a:solidFill>
                  <a:srgbClr val="0070C0"/>
                </a:solidFill>
              </a:rPr>
              <a:t>gemist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worden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484984"/>
          </a:xfrm>
        </p:spPr>
        <p:txBody>
          <a:bodyPr>
            <a:normAutofit/>
          </a:bodyPr>
          <a:lstStyle/>
          <a:p>
            <a:r>
              <a:rPr lang="en-US" sz="2500" b="1" dirty="0" err="1">
                <a:solidFill>
                  <a:srgbClr val="0070C0"/>
                </a:solidFill>
              </a:rPr>
              <a:t>Een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dierenweide</a:t>
            </a:r>
            <a:r>
              <a:rPr lang="en-US" sz="2500" b="1" dirty="0">
                <a:solidFill>
                  <a:srgbClr val="0070C0"/>
                </a:solidFill>
              </a:rPr>
              <a:t> of –</a:t>
            </a:r>
            <a:r>
              <a:rPr lang="en-US" sz="2500" b="1" dirty="0" err="1">
                <a:solidFill>
                  <a:srgbClr val="0070C0"/>
                </a:solidFill>
              </a:rPr>
              <a:t>boerderij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wordt</a:t>
            </a:r>
            <a:r>
              <a:rPr lang="en-US" sz="2500" b="1" dirty="0">
                <a:solidFill>
                  <a:srgbClr val="0070C0"/>
                </a:solidFill>
              </a:rPr>
              <a:t> het </a:t>
            </a:r>
            <a:r>
              <a:rPr lang="en-US" sz="2500" b="1" dirty="0" err="1">
                <a:solidFill>
                  <a:srgbClr val="0070C0"/>
                </a:solidFill>
              </a:rPr>
              <a:t>meest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gemist</a:t>
            </a:r>
            <a:r>
              <a:rPr lang="en-US" sz="2500" b="1" dirty="0">
                <a:solidFill>
                  <a:srgbClr val="0070C0"/>
                </a:solidFill>
              </a:rPr>
              <a:t> (36%), </a:t>
            </a:r>
            <a:r>
              <a:rPr lang="en-US" sz="2500" b="1" dirty="0" err="1">
                <a:solidFill>
                  <a:srgbClr val="0070C0"/>
                </a:solidFill>
              </a:rPr>
              <a:t>gevolgd</a:t>
            </a:r>
            <a:r>
              <a:rPr lang="en-US" sz="2500" b="1" dirty="0">
                <a:solidFill>
                  <a:srgbClr val="0070C0"/>
                </a:solidFill>
              </a:rPr>
              <a:t> door </a:t>
            </a:r>
            <a:r>
              <a:rPr lang="en-US" sz="2500" b="1" dirty="0" err="1">
                <a:solidFill>
                  <a:srgbClr val="0070C0"/>
                </a:solidFill>
              </a:rPr>
              <a:t>een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grote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speeltuin</a:t>
            </a:r>
            <a:r>
              <a:rPr lang="en-US" sz="2500" b="1" dirty="0">
                <a:solidFill>
                  <a:srgbClr val="0070C0"/>
                </a:solidFill>
              </a:rPr>
              <a:t> (25%)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Harmelen</a:t>
            </a:r>
            <a:r>
              <a:rPr lang="en-US" sz="2500" b="1" dirty="0">
                <a:solidFill>
                  <a:srgbClr val="0070C0"/>
                </a:solidFill>
              </a:rPr>
              <a:t> is over </a:t>
            </a:r>
            <a:r>
              <a:rPr lang="en-US" sz="2500" b="1" dirty="0" err="1">
                <a:solidFill>
                  <a:srgbClr val="0070C0"/>
                </a:solidFill>
              </a:rPr>
              <a:t>veel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tevreden</a:t>
            </a:r>
            <a:r>
              <a:rPr lang="en-US" sz="2500" b="1" dirty="0">
                <a:solidFill>
                  <a:srgbClr val="0070C0"/>
                </a:solidFill>
              </a:rPr>
              <a:t> met </a:t>
            </a:r>
            <a:r>
              <a:rPr lang="en-US" sz="2500" b="1" dirty="0" err="1">
                <a:solidFill>
                  <a:srgbClr val="0070C0"/>
                </a:solidFill>
              </a:rPr>
              <a:t>huidige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aanbod</a:t>
            </a:r>
            <a:r>
              <a:rPr lang="en-US" sz="2500" b="1" dirty="0">
                <a:solidFill>
                  <a:srgbClr val="0070C0"/>
                </a:solidFill>
              </a:rPr>
              <a:t> van </a:t>
            </a:r>
            <a:r>
              <a:rPr lang="en-US" sz="2500" b="1" dirty="0" err="1">
                <a:solidFill>
                  <a:srgbClr val="0070C0"/>
                </a:solidFill>
              </a:rPr>
              <a:t>o.a</a:t>
            </a:r>
            <a:r>
              <a:rPr lang="en-US" sz="2500" b="1" dirty="0">
                <a:solidFill>
                  <a:srgbClr val="0070C0"/>
                </a:solidFill>
              </a:rPr>
              <a:t>. </a:t>
            </a:r>
            <a:r>
              <a:rPr lang="en-US" sz="2500" b="1" dirty="0" err="1">
                <a:solidFill>
                  <a:srgbClr val="0070C0"/>
                </a:solidFill>
              </a:rPr>
              <a:t>Dodenherdenking</a:t>
            </a:r>
            <a:r>
              <a:rPr lang="en-US" sz="2500" b="1" dirty="0">
                <a:solidFill>
                  <a:srgbClr val="0070C0"/>
                </a:solidFill>
              </a:rPr>
              <a:t> (61%), </a:t>
            </a:r>
            <a:r>
              <a:rPr lang="en-US" sz="2500" b="1" dirty="0" err="1">
                <a:solidFill>
                  <a:srgbClr val="0070C0"/>
                </a:solidFill>
              </a:rPr>
              <a:t>Carnaval</a:t>
            </a:r>
            <a:r>
              <a:rPr lang="en-US" sz="2500" b="1" dirty="0">
                <a:solidFill>
                  <a:srgbClr val="0070C0"/>
                </a:solidFill>
              </a:rPr>
              <a:t> (59%), Koningsdag (58%), Kermis (42%)</a:t>
            </a:r>
          </a:p>
          <a:p>
            <a:r>
              <a:rPr lang="en-US" sz="2500" b="1" dirty="0">
                <a:solidFill>
                  <a:srgbClr val="0070C0"/>
                </a:solidFill>
              </a:rPr>
              <a:t>Men </a:t>
            </a:r>
            <a:r>
              <a:rPr lang="en-US" sz="2500" b="1" dirty="0" err="1">
                <a:solidFill>
                  <a:srgbClr val="0070C0"/>
                </a:solidFill>
              </a:rPr>
              <a:t>vindt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dat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muziekvoorstellingen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beter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kan</a:t>
            </a:r>
            <a:r>
              <a:rPr lang="en-US" sz="2500" b="1" dirty="0">
                <a:solidFill>
                  <a:srgbClr val="0070C0"/>
                </a:solidFill>
              </a:rPr>
              <a:t> (17%) </a:t>
            </a:r>
            <a:r>
              <a:rPr lang="en-US" sz="2500" b="1" dirty="0" err="1">
                <a:solidFill>
                  <a:srgbClr val="0070C0"/>
                </a:solidFill>
              </a:rPr>
              <a:t>alsmede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dierenweide</a:t>
            </a:r>
            <a:r>
              <a:rPr lang="en-US" sz="2500" b="1" dirty="0">
                <a:solidFill>
                  <a:srgbClr val="0070C0"/>
                </a:solidFill>
              </a:rPr>
              <a:t>/</a:t>
            </a:r>
            <a:r>
              <a:rPr lang="en-US" sz="2500" b="1" dirty="0" err="1">
                <a:solidFill>
                  <a:srgbClr val="0070C0"/>
                </a:solidFill>
              </a:rPr>
              <a:t>boerderij</a:t>
            </a:r>
            <a:r>
              <a:rPr lang="en-US" sz="2500" b="1" dirty="0">
                <a:solidFill>
                  <a:srgbClr val="0070C0"/>
                </a:solidFill>
              </a:rPr>
              <a:t> (13%)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koningsdag</a:t>
            </a:r>
            <a:r>
              <a:rPr lang="en-US" sz="2500" b="1" dirty="0">
                <a:solidFill>
                  <a:srgbClr val="0070C0"/>
                </a:solidFill>
              </a:rPr>
              <a:t> (13%)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0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Omgevingskwaliteit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100" b="1" dirty="0" err="1">
                <a:solidFill>
                  <a:srgbClr val="0070C0"/>
                </a:solidFill>
              </a:rPr>
              <a:t>Belangrijkste</a:t>
            </a:r>
            <a:r>
              <a:rPr lang="en-US" sz="3100" b="1" dirty="0">
                <a:solidFill>
                  <a:srgbClr val="0070C0"/>
                </a:solidFill>
              </a:rPr>
              <a:t> </a:t>
            </a:r>
            <a:r>
              <a:rPr lang="en-US" sz="3100" b="1" dirty="0" err="1">
                <a:solidFill>
                  <a:srgbClr val="0070C0"/>
                </a:solidFill>
              </a:rPr>
              <a:t>uitkomsten</a:t>
            </a:r>
            <a:r>
              <a:rPr lang="en-US" sz="3100" b="1" dirty="0">
                <a:solidFill>
                  <a:srgbClr val="0070C0"/>
                </a:solidFill>
              </a:rPr>
              <a:t> over </a:t>
            </a:r>
            <a:r>
              <a:rPr lang="en-US" sz="3100" b="1" dirty="0" err="1">
                <a:solidFill>
                  <a:srgbClr val="0070C0"/>
                </a:solidFill>
              </a:rPr>
              <a:t>waar</a:t>
            </a:r>
            <a:r>
              <a:rPr lang="en-US" sz="3100" b="1" dirty="0">
                <a:solidFill>
                  <a:srgbClr val="0070C0"/>
                </a:solidFill>
              </a:rPr>
              <a:t> men last van </a:t>
            </a:r>
            <a:r>
              <a:rPr lang="en-US" sz="3100" b="1" dirty="0" err="1">
                <a:solidFill>
                  <a:srgbClr val="0070C0"/>
                </a:solidFill>
              </a:rPr>
              <a:t>heeft</a:t>
            </a:r>
            <a:endParaRPr lang="en-US" sz="31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solidFill>
                  <a:srgbClr val="0070C0"/>
                </a:solidFill>
              </a:rPr>
              <a:t>Men </a:t>
            </a:r>
            <a:r>
              <a:rPr lang="en-US" sz="2500" b="1" dirty="0" err="1">
                <a:solidFill>
                  <a:srgbClr val="0070C0"/>
                </a:solidFill>
              </a:rPr>
              <a:t>heeft</a:t>
            </a:r>
            <a:r>
              <a:rPr lang="en-US" sz="2500" b="1" dirty="0">
                <a:solidFill>
                  <a:srgbClr val="0070C0"/>
                </a:solidFill>
              </a:rPr>
              <a:t> het </a:t>
            </a:r>
            <a:r>
              <a:rPr lang="en-US" sz="2500" b="1" dirty="0" err="1">
                <a:solidFill>
                  <a:srgbClr val="0070C0"/>
                </a:solidFill>
              </a:rPr>
              <a:t>meeste</a:t>
            </a:r>
            <a:r>
              <a:rPr lang="en-US" sz="2500" b="1" dirty="0">
                <a:solidFill>
                  <a:srgbClr val="0070C0"/>
                </a:solidFill>
              </a:rPr>
              <a:t> last van </a:t>
            </a:r>
            <a:r>
              <a:rPr lang="en-US" sz="2500" b="1" dirty="0" err="1">
                <a:solidFill>
                  <a:srgbClr val="0070C0"/>
                </a:solidFill>
              </a:rPr>
              <a:t>achtergelaten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afval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bij</a:t>
            </a:r>
            <a:r>
              <a:rPr lang="en-US" sz="2500" b="1" dirty="0">
                <a:solidFill>
                  <a:srgbClr val="0070C0"/>
                </a:solidFill>
              </a:rPr>
              <a:t> containers ( 36%), </a:t>
            </a:r>
            <a:r>
              <a:rPr lang="en-US" sz="2500" b="1" dirty="0" err="1">
                <a:solidFill>
                  <a:srgbClr val="0070C0"/>
                </a:solidFill>
              </a:rPr>
              <a:t>zwerfvuil</a:t>
            </a:r>
            <a:r>
              <a:rPr lang="en-US" sz="2500" b="1" dirty="0">
                <a:solidFill>
                  <a:srgbClr val="0070C0"/>
                </a:solidFill>
              </a:rPr>
              <a:t> (34%), </a:t>
            </a:r>
            <a:r>
              <a:rPr lang="en-US" sz="2500" b="1" dirty="0" err="1">
                <a:solidFill>
                  <a:srgbClr val="0070C0"/>
                </a:solidFill>
              </a:rPr>
              <a:t>slordig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geparkeerde</a:t>
            </a:r>
            <a:r>
              <a:rPr lang="en-US" sz="2500" b="1" dirty="0">
                <a:solidFill>
                  <a:srgbClr val="0070C0"/>
                </a:solidFill>
              </a:rPr>
              <a:t> auto’s (29%)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beschadigde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wegen</a:t>
            </a:r>
            <a:r>
              <a:rPr lang="en-US" sz="2500" b="1" dirty="0">
                <a:solidFill>
                  <a:srgbClr val="0070C0"/>
                </a:solidFill>
              </a:rPr>
              <a:t> (28%)</a:t>
            </a:r>
          </a:p>
          <a:p>
            <a:endParaRPr lang="en-US" sz="2500" b="1" dirty="0">
              <a:solidFill>
                <a:srgbClr val="0070C0"/>
              </a:solidFill>
            </a:endParaRPr>
          </a:p>
          <a:p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>
                <a:solidFill>
                  <a:srgbClr val="0070C0"/>
                </a:solidFill>
              </a:rPr>
              <a:t>Men </a:t>
            </a:r>
            <a:r>
              <a:rPr lang="en-US" sz="2500" b="1" dirty="0" err="1">
                <a:solidFill>
                  <a:srgbClr val="0070C0"/>
                </a:solidFill>
              </a:rPr>
              <a:t>heeft</a:t>
            </a:r>
            <a:r>
              <a:rPr lang="en-US" sz="2500" b="1" dirty="0">
                <a:solidFill>
                  <a:srgbClr val="0070C0"/>
                </a:solidFill>
              </a:rPr>
              <a:t> het </a:t>
            </a:r>
            <a:r>
              <a:rPr lang="en-US" sz="2500" b="1" dirty="0" err="1">
                <a:solidFill>
                  <a:srgbClr val="0070C0"/>
                </a:solidFill>
              </a:rPr>
              <a:t>minste</a:t>
            </a:r>
            <a:r>
              <a:rPr lang="en-US" sz="2500" b="1" dirty="0">
                <a:solidFill>
                  <a:srgbClr val="0070C0"/>
                </a:solidFill>
              </a:rPr>
              <a:t> last van </a:t>
            </a:r>
            <a:r>
              <a:rPr lang="en-US" sz="2500" b="1" dirty="0" err="1">
                <a:solidFill>
                  <a:srgbClr val="0070C0"/>
                </a:solidFill>
              </a:rPr>
              <a:t>geluid</a:t>
            </a:r>
            <a:r>
              <a:rPr lang="en-US" sz="2500" b="1" dirty="0">
                <a:solidFill>
                  <a:srgbClr val="0070C0"/>
                </a:solidFill>
              </a:rPr>
              <a:t> van de </a:t>
            </a:r>
            <a:r>
              <a:rPr lang="en-US" sz="2500" b="1" dirty="0" err="1">
                <a:solidFill>
                  <a:srgbClr val="0070C0"/>
                </a:solidFill>
              </a:rPr>
              <a:t>snelweg</a:t>
            </a:r>
            <a:r>
              <a:rPr lang="en-US" sz="2500" b="1" dirty="0">
                <a:solidFill>
                  <a:srgbClr val="0070C0"/>
                </a:solidFill>
              </a:rPr>
              <a:t> (53%), </a:t>
            </a:r>
            <a:r>
              <a:rPr lang="en-US" sz="2500" b="1" dirty="0" err="1">
                <a:solidFill>
                  <a:srgbClr val="0070C0"/>
                </a:solidFill>
              </a:rPr>
              <a:t>vliegverkeer</a:t>
            </a:r>
            <a:r>
              <a:rPr lang="en-US" sz="2500" b="1" dirty="0">
                <a:solidFill>
                  <a:srgbClr val="0070C0"/>
                </a:solidFill>
              </a:rPr>
              <a:t> (49%), </a:t>
            </a:r>
            <a:r>
              <a:rPr lang="en-US" sz="2500" b="1" dirty="0" err="1">
                <a:solidFill>
                  <a:srgbClr val="0070C0"/>
                </a:solidFill>
              </a:rPr>
              <a:t>vuurwerk</a:t>
            </a:r>
            <a:r>
              <a:rPr lang="en-US" sz="2500" b="1" dirty="0">
                <a:solidFill>
                  <a:srgbClr val="0070C0"/>
                </a:solidFill>
              </a:rPr>
              <a:t> (49%), </a:t>
            </a:r>
            <a:r>
              <a:rPr lang="en-US" sz="2500" b="1" dirty="0" err="1">
                <a:solidFill>
                  <a:srgbClr val="0070C0"/>
                </a:solidFill>
              </a:rPr>
              <a:t>slechte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afwatering</a:t>
            </a:r>
            <a:r>
              <a:rPr lang="en-US" sz="2500" b="1" dirty="0">
                <a:solidFill>
                  <a:srgbClr val="0070C0"/>
                </a:solidFill>
              </a:rPr>
              <a:t> (46%)</a:t>
            </a:r>
          </a:p>
          <a:p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89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Belangrijkste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uitkomsten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Veiligheid</a:t>
            </a:r>
            <a:br>
              <a:rPr lang="en-US" sz="36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700" b="1" dirty="0" err="1">
                <a:solidFill>
                  <a:srgbClr val="0070C0"/>
                </a:solidFill>
              </a:rPr>
              <a:t>Samenvatting</a:t>
            </a:r>
            <a:r>
              <a:rPr lang="en-US" sz="2700" b="1" dirty="0">
                <a:solidFill>
                  <a:srgbClr val="0070C0"/>
                </a:solidFill>
              </a:rPr>
              <a:t> </a:t>
            </a:r>
            <a:r>
              <a:rPr lang="en-US" sz="2700" b="1" dirty="0" err="1">
                <a:solidFill>
                  <a:srgbClr val="0070C0"/>
                </a:solidFill>
              </a:rPr>
              <a:t>andere</a:t>
            </a:r>
            <a:r>
              <a:rPr lang="en-US" sz="2700" b="1" dirty="0">
                <a:solidFill>
                  <a:srgbClr val="0070C0"/>
                </a:solidFill>
              </a:rPr>
              <a:t> </a:t>
            </a:r>
            <a:r>
              <a:rPr lang="en-US" sz="2700" b="1" dirty="0" err="1">
                <a:solidFill>
                  <a:srgbClr val="0070C0"/>
                </a:solidFill>
              </a:rPr>
              <a:t>commentaren</a:t>
            </a:r>
            <a:r>
              <a:rPr lang="en-US" sz="2700" b="1" dirty="0">
                <a:solidFill>
                  <a:srgbClr val="0070C0"/>
                </a:solidFill>
              </a:rPr>
              <a:t> </a:t>
            </a:r>
            <a:r>
              <a:rPr lang="en-US" sz="2700" b="1" dirty="0" err="1">
                <a:solidFill>
                  <a:srgbClr val="0070C0"/>
                </a:solidFill>
              </a:rPr>
              <a:t>geluid</a:t>
            </a:r>
            <a:r>
              <a:rPr lang="en-US" sz="2700" b="1" dirty="0">
                <a:solidFill>
                  <a:srgbClr val="0070C0"/>
                </a:solidFill>
              </a:rPr>
              <a:t>- of </a:t>
            </a:r>
            <a:r>
              <a:rPr lang="en-US" sz="2700" b="1" dirty="0" err="1">
                <a:solidFill>
                  <a:srgbClr val="0070C0"/>
                </a:solidFill>
              </a:rPr>
              <a:t>gedraghinder</a:t>
            </a:r>
            <a:r>
              <a:rPr lang="en-US" sz="2700" b="1" dirty="0">
                <a:solidFill>
                  <a:srgbClr val="0070C0"/>
                </a:solidFill>
              </a:rPr>
              <a:t> (</a:t>
            </a:r>
            <a:r>
              <a:rPr lang="en-US" sz="2700" b="1" dirty="0" err="1">
                <a:solidFill>
                  <a:srgbClr val="0070C0"/>
                </a:solidFill>
              </a:rPr>
              <a:t>totaal</a:t>
            </a:r>
            <a:r>
              <a:rPr lang="en-US" sz="2700" b="1" dirty="0">
                <a:solidFill>
                  <a:srgbClr val="0070C0"/>
                </a:solidFill>
              </a:rPr>
              <a:t> 50)</a:t>
            </a:r>
            <a:br>
              <a:rPr lang="en-US" sz="2700" b="1" dirty="0">
                <a:solidFill>
                  <a:srgbClr val="0070C0"/>
                </a:solidFill>
              </a:rPr>
            </a:br>
            <a:br>
              <a:rPr lang="en-US" sz="36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en-US" sz="36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4200" b="1" dirty="0">
              <a:solidFill>
                <a:srgbClr val="0070C0"/>
              </a:solidFill>
            </a:endParaRPr>
          </a:p>
          <a:p>
            <a:r>
              <a:rPr lang="en-US" sz="5800" b="1" dirty="0" err="1">
                <a:solidFill>
                  <a:srgbClr val="0070C0"/>
                </a:solidFill>
              </a:rPr>
              <a:t>Buurtbewoners</a:t>
            </a:r>
            <a:r>
              <a:rPr lang="en-US" sz="5800" b="1" dirty="0">
                <a:solidFill>
                  <a:srgbClr val="0070C0"/>
                </a:solidFill>
              </a:rPr>
              <a:t>  (</a:t>
            </a:r>
            <a:r>
              <a:rPr lang="en-US" sz="5800" b="1" dirty="0" err="1">
                <a:solidFill>
                  <a:srgbClr val="0070C0"/>
                </a:solidFill>
              </a:rPr>
              <a:t>feestjes</a:t>
            </a:r>
            <a:r>
              <a:rPr lang="en-US" sz="58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sz="5800" b="1" dirty="0" err="1">
                <a:solidFill>
                  <a:srgbClr val="0070C0"/>
                </a:solidFill>
              </a:rPr>
              <a:t>Scholieren</a:t>
            </a:r>
            <a:r>
              <a:rPr lang="en-US" sz="5800" b="1" dirty="0">
                <a:solidFill>
                  <a:srgbClr val="0070C0"/>
                </a:solidFill>
              </a:rPr>
              <a:t>/</a:t>
            </a:r>
            <a:r>
              <a:rPr lang="en-US" sz="5800" b="1" dirty="0" err="1">
                <a:solidFill>
                  <a:srgbClr val="0070C0"/>
                </a:solidFill>
              </a:rPr>
              <a:t>Jeugd</a:t>
            </a:r>
            <a:r>
              <a:rPr lang="en-US" sz="5800" b="1" dirty="0">
                <a:solidFill>
                  <a:srgbClr val="0070C0"/>
                </a:solidFill>
              </a:rPr>
              <a:t> (</a:t>
            </a:r>
            <a:r>
              <a:rPr lang="en-US" sz="5800" b="1" dirty="0" err="1">
                <a:solidFill>
                  <a:srgbClr val="0070C0"/>
                </a:solidFill>
              </a:rPr>
              <a:t>rondhangen</a:t>
            </a:r>
            <a:r>
              <a:rPr lang="en-US" sz="5800" b="1" dirty="0">
                <a:solidFill>
                  <a:srgbClr val="0070C0"/>
                </a:solidFill>
              </a:rPr>
              <a:t>, </a:t>
            </a:r>
            <a:r>
              <a:rPr lang="en-US" sz="5800" b="1" dirty="0" err="1">
                <a:solidFill>
                  <a:srgbClr val="0070C0"/>
                </a:solidFill>
              </a:rPr>
              <a:t>omtrappen</a:t>
            </a:r>
            <a:r>
              <a:rPr lang="en-US" sz="5800" b="1" dirty="0">
                <a:solidFill>
                  <a:srgbClr val="0070C0"/>
                </a:solidFill>
              </a:rPr>
              <a:t> </a:t>
            </a:r>
            <a:r>
              <a:rPr lang="en-US" sz="5800" b="1" dirty="0" err="1">
                <a:solidFill>
                  <a:srgbClr val="0070C0"/>
                </a:solidFill>
              </a:rPr>
              <a:t>vuilcontainers</a:t>
            </a:r>
            <a:r>
              <a:rPr lang="en-US" sz="5800" b="1" dirty="0">
                <a:solidFill>
                  <a:srgbClr val="0070C0"/>
                </a:solidFill>
              </a:rPr>
              <a:t>, </a:t>
            </a:r>
            <a:r>
              <a:rPr lang="en-US" sz="5800" b="1" dirty="0" err="1">
                <a:solidFill>
                  <a:srgbClr val="0070C0"/>
                </a:solidFill>
              </a:rPr>
              <a:t>gillen</a:t>
            </a:r>
            <a:r>
              <a:rPr lang="en-US" sz="5800" b="1" dirty="0">
                <a:solidFill>
                  <a:srgbClr val="0070C0"/>
                </a:solidFill>
              </a:rPr>
              <a:t> </a:t>
            </a:r>
            <a:r>
              <a:rPr lang="en-US" sz="5800" b="1" dirty="0" err="1">
                <a:solidFill>
                  <a:srgbClr val="0070C0"/>
                </a:solidFill>
              </a:rPr>
              <a:t>bij</a:t>
            </a:r>
            <a:r>
              <a:rPr lang="en-US" sz="5800" b="1" dirty="0">
                <a:solidFill>
                  <a:srgbClr val="0070C0"/>
                </a:solidFill>
              </a:rPr>
              <a:t> </a:t>
            </a:r>
            <a:r>
              <a:rPr lang="en-US" sz="5800" b="1" dirty="0" err="1">
                <a:solidFill>
                  <a:srgbClr val="0070C0"/>
                </a:solidFill>
              </a:rPr>
              <a:t>zwemmen</a:t>
            </a:r>
            <a:r>
              <a:rPr lang="en-US" sz="5800" b="1" dirty="0">
                <a:solidFill>
                  <a:srgbClr val="0070C0"/>
                </a:solidFill>
              </a:rPr>
              <a:t> in Rijn)</a:t>
            </a:r>
          </a:p>
          <a:p>
            <a:r>
              <a:rPr lang="en-US" sz="5800" b="1" dirty="0" err="1">
                <a:solidFill>
                  <a:srgbClr val="0070C0"/>
                </a:solidFill>
              </a:rPr>
              <a:t>Te</a:t>
            </a:r>
            <a:r>
              <a:rPr lang="en-US" sz="5800" b="1" dirty="0">
                <a:solidFill>
                  <a:srgbClr val="0070C0"/>
                </a:solidFill>
              </a:rPr>
              <a:t> hard </a:t>
            </a:r>
            <a:r>
              <a:rPr lang="en-US" sz="5800" b="1" dirty="0" err="1">
                <a:solidFill>
                  <a:srgbClr val="0070C0"/>
                </a:solidFill>
              </a:rPr>
              <a:t>rijdende</a:t>
            </a:r>
            <a:r>
              <a:rPr lang="en-US" sz="5800" b="1" dirty="0">
                <a:solidFill>
                  <a:srgbClr val="0070C0"/>
                </a:solidFill>
              </a:rPr>
              <a:t> auto’s/</a:t>
            </a:r>
            <a:r>
              <a:rPr lang="en-US" sz="5800" b="1" dirty="0" err="1">
                <a:solidFill>
                  <a:srgbClr val="0070C0"/>
                </a:solidFill>
              </a:rPr>
              <a:t>knetterende</a:t>
            </a:r>
            <a:r>
              <a:rPr lang="en-US" sz="5800" b="1" dirty="0">
                <a:solidFill>
                  <a:srgbClr val="0070C0"/>
                </a:solidFill>
              </a:rPr>
              <a:t> </a:t>
            </a:r>
            <a:r>
              <a:rPr lang="en-US" sz="5800" b="1" dirty="0" err="1">
                <a:solidFill>
                  <a:srgbClr val="0070C0"/>
                </a:solidFill>
              </a:rPr>
              <a:t>motoren</a:t>
            </a:r>
            <a:r>
              <a:rPr lang="en-US" sz="5800" b="1" dirty="0">
                <a:solidFill>
                  <a:srgbClr val="0070C0"/>
                </a:solidFill>
              </a:rPr>
              <a:t> (div. </a:t>
            </a:r>
            <a:r>
              <a:rPr lang="en-US" sz="5800" b="1" dirty="0" err="1">
                <a:solidFill>
                  <a:srgbClr val="0070C0"/>
                </a:solidFill>
              </a:rPr>
              <a:t>plaatsen</a:t>
            </a:r>
            <a:r>
              <a:rPr lang="en-US" sz="58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sz="5800" b="1" dirty="0" err="1">
                <a:solidFill>
                  <a:srgbClr val="0070C0"/>
                </a:solidFill>
              </a:rPr>
              <a:t>Haanwijk</a:t>
            </a:r>
            <a:r>
              <a:rPr lang="en-US" sz="5800" b="1" dirty="0">
                <a:solidFill>
                  <a:srgbClr val="0070C0"/>
                </a:solidFill>
              </a:rPr>
              <a:t> (Auto’s, </a:t>
            </a:r>
            <a:r>
              <a:rPr lang="en-US" sz="5800" b="1" dirty="0" err="1">
                <a:solidFill>
                  <a:srgbClr val="0070C0"/>
                </a:solidFill>
              </a:rPr>
              <a:t>Motoren</a:t>
            </a:r>
            <a:r>
              <a:rPr lang="en-US" sz="5800" b="1" dirty="0">
                <a:solidFill>
                  <a:srgbClr val="0070C0"/>
                </a:solidFill>
              </a:rPr>
              <a:t>, </a:t>
            </a:r>
            <a:r>
              <a:rPr lang="en-US" sz="5800" b="1" dirty="0" err="1">
                <a:solidFill>
                  <a:srgbClr val="0070C0"/>
                </a:solidFill>
              </a:rPr>
              <a:t>Scholieren</a:t>
            </a:r>
            <a:r>
              <a:rPr lang="en-US" sz="5800" b="1" dirty="0">
                <a:solidFill>
                  <a:srgbClr val="0070C0"/>
                </a:solidFill>
              </a:rPr>
              <a:t>, </a:t>
            </a:r>
            <a:r>
              <a:rPr lang="en-US" sz="5800" b="1" dirty="0" err="1">
                <a:solidFill>
                  <a:srgbClr val="0070C0"/>
                </a:solidFill>
              </a:rPr>
              <a:t>Zwemgegil</a:t>
            </a:r>
            <a:r>
              <a:rPr lang="en-US" sz="58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sz="5800" b="1" dirty="0">
                <a:solidFill>
                  <a:srgbClr val="0070C0"/>
                </a:solidFill>
              </a:rPr>
              <a:t>H2O</a:t>
            </a:r>
          </a:p>
          <a:p>
            <a:r>
              <a:rPr lang="en-US" sz="5800" b="1" dirty="0" err="1">
                <a:solidFill>
                  <a:srgbClr val="0070C0"/>
                </a:solidFill>
              </a:rPr>
              <a:t>Vliegtuigen</a:t>
            </a:r>
            <a:endParaRPr lang="en-US" sz="5800" b="1" dirty="0">
              <a:solidFill>
                <a:srgbClr val="0070C0"/>
              </a:solidFill>
            </a:endParaRPr>
          </a:p>
          <a:p>
            <a:r>
              <a:rPr lang="en-US" sz="5800" b="1" dirty="0">
                <a:solidFill>
                  <a:srgbClr val="0070C0"/>
                </a:solidFill>
              </a:rPr>
              <a:t>A2</a:t>
            </a:r>
          </a:p>
          <a:p>
            <a:r>
              <a:rPr lang="en-US" sz="5800" b="1" dirty="0" err="1">
                <a:solidFill>
                  <a:srgbClr val="0070C0"/>
                </a:solidFill>
              </a:rPr>
              <a:t>Gereformeerde</a:t>
            </a:r>
            <a:r>
              <a:rPr lang="en-US" sz="5800" b="1" dirty="0">
                <a:solidFill>
                  <a:srgbClr val="0070C0"/>
                </a:solidFill>
              </a:rPr>
              <a:t> </a:t>
            </a:r>
            <a:r>
              <a:rPr lang="en-US" sz="5800" b="1" dirty="0" err="1">
                <a:solidFill>
                  <a:srgbClr val="0070C0"/>
                </a:solidFill>
              </a:rPr>
              <a:t>Kerk</a:t>
            </a:r>
            <a:endParaRPr lang="en-US" sz="5800" b="1" dirty="0">
              <a:solidFill>
                <a:srgbClr val="0070C0"/>
              </a:solidFill>
            </a:endParaRPr>
          </a:p>
          <a:p>
            <a:r>
              <a:rPr lang="en-US" sz="5800" b="1" dirty="0" err="1">
                <a:solidFill>
                  <a:srgbClr val="0070C0"/>
                </a:solidFill>
              </a:rPr>
              <a:t>Vijverbos</a:t>
            </a:r>
            <a:endParaRPr lang="en-US" sz="5800" b="1" dirty="0">
              <a:solidFill>
                <a:srgbClr val="0070C0"/>
              </a:solidFill>
            </a:endParaRPr>
          </a:p>
          <a:p>
            <a:r>
              <a:rPr lang="en-US" sz="5800" b="1" dirty="0" err="1">
                <a:solidFill>
                  <a:srgbClr val="0070C0"/>
                </a:solidFill>
              </a:rPr>
              <a:t>Voetbalvelden</a:t>
            </a:r>
            <a:endParaRPr lang="en-US" sz="5800" b="1" dirty="0">
              <a:solidFill>
                <a:srgbClr val="0070C0"/>
              </a:solidFill>
            </a:endParaRPr>
          </a:p>
          <a:p>
            <a:r>
              <a:rPr lang="en-US" sz="5800" b="1" dirty="0">
                <a:solidFill>
                  <a:srgbClr val="0070C0"/>
                </a:solidFill>
              </a:rPr>
              <a:t>Machines van </a:t>
            </a:r>
            <a:r>
              <a:rPr lang="en-US" sz="5800" b="1" dirty="0" err="1">
                <a:solidFill>
                  <a:srgbClr val="0070C0"/>
                </a:solidFill>
              </a:rPr>
              <a:t>bedrijven</a:t>
            </a:r>
            <a:endParaRPr lang="en-US" sz="5800" b="1" dirty="0">
              <a:solidFill>
                <a:srgbClr val="0070C0"/>
              </a:solidFill>
            </a:endParaRPr>
          </a:p>
          <a:p>
            <a:r>
              <a:rPr lang="en-US" sz="5800" b="1" dirty="0">
                <a:solidFill>
                  <a:srgbClr val="0070C0"/>
                </a:solidFill>
              </a:rPr>
              <a:t>De </a:t>
            </a:r>
            <a:r>
              <a:rPr lang="en-US" sz="5800" b="1" dirty="0" err="1">
                <a:solidFill>
                  <a:srgbClr val="0070C0"/>
                </a:solidFill>
              </a:rPr>
              <a:t>Scatebaan</a:t>
            </a:r>
            <a:endParaRPr lang="en-US" sz="5800" b="1" dirty="0">
              <a:solidFill>
                <a:srgbClr val="0070C0"/>
              </a:solidFill>
            </a:endParaRPr>
          </a:p>
          <a:p>
            <a:r>
              <a:rPr lang="en-US" sz="5800" b="1" dirty="0" err="1">
                <a:solidFill>
                  <a:srgbClr val="0070C0"/>
                </a:solidFill>
              </a:rPr>
              <a:t>Sporthal</a:t>
            </a:r>
            <a:endParaRPr lang="en-US" sz="5800" b="1" dirty="0">
              <a:solidFill>
                <a:srgbClr val="0070C0"/>
              </a:solidFill>
            </a:endParaRPr>
          </a:p>
          <a:p>
            <a:r>
              <a:rPr lang="en-US" sz="5800" b="1" dirty="0">
                <a:solidFill>
                  <a:srgbClr val="0070C0"/>
                </a:solidFill>
              </a:rPr>
              <a:t>‘T </a:t>
            </a:r>
            <a:r>
              <a:rPr lang="en-US" sz="5800" b="1" dirty="0" err="1">
                <a:solidFill>
                  <a:srgbClr val="0070C0"/>
                </a:solidFill>
              </a:rPr>
              <a:t>Scheepje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383664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sz="3600" b="1" dirty="0">
                <a:solidFill>
                  <a:srgbClr val="0070C0"/>
                </a:solidFill>
              </a:rPr>
              <a:t>Suggesties om de veiligheid in Harmelen te verbeteren?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5001419"/>
          </a:xfrm>
        </p:spPr>
        <p:txBody>
          <a:bodyPr>
            <a:normAutofit/>
          </a:bodyPr>
          <a:lstStyle/>
          <a:p>
            <a:r>
              <a:rPr lang="en-US" sz="2500" b="1" dirty="0" err="1">
                <a:solidFill>
                  <a:srgbClr val="0070C0"/>
                </a:solidFill>
              </a:rPr>
              <a:t>Toezicht</a:t>
            </a:r>
            <a:r>
              <a:rPr lang="en-US" sz="2500" b="1" dirty="0">
                <a:solidFill>
                  <a:srgbClr val="0070C0"/>
                </a:solidFill>
              </a:rPr>
              <a:t> (41)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</a:rPr>
              <a:t>(</a:t>
            </a:r>
            <a:r>
              <a:rPr lang="en-US" sz="2500" b="1" dirty="0" err="1">
                <a:solidFill>
                  <a:srgbClr val="0070C0"/>
                </a:solidFill>
              </a:rPr>
              <a:t>meer</a:t>
            </a:r>
            <a:r>
              <a:rPr lang="en-US" sz="2500" b="1" dirty="0">
                <a:solidFill>
                  <a:srgbClr val="0070C0"/>
                </a:solidFill>
              </a:rPr>
              <a:t>) </a:t>
            </a:r>
            <a:r>
              <a:rPr lang="en-US" sz="2500" b="1" dirty="0" err="1">
                <a:solidFill>
                  <a:srgbClr val="0070C0"/>
                </a:solidFill>
              </a:rPr>
              <a:t>handhaven</a:t>
            </a:r>
            <a:r>
              <a:rPr lang="en-US" sz="2500" b="1" dirty="0">
                <a:solidFill>
                  <a:srgbClr val="0070C0"/>
                </a:solidFill>
              </a:rPr>
              <a:t>, BOA’s, </a:t>
            </a:r>
            <a:r>
              <a:rPr lang="en-US" sz="2500" b="1" dirty="0" err="1">
                <a:solidFill>
                  <a:srgbClr val="0070C0"/>
                </a:solidFill>
              </a:rPr>
              <a:t>Politie</a:t>
            </a:r>
            <a:r>
              <a:rPr lang="en-US" sz="2500" b="1" dirty="0">
                <a:solidFill>
                  <a:srgbClr val="0070C0"/>
                </a:solidFill>
              </a:rPr>
              <a:t> op </a:t>
            </a:r>
            <a:r>
              <a:rPr lang="en-US" sz="2500" b="1" dirty="0" err="1">
                <a:solidFill>
                  <a:srgbClr val="0070C0"/>
                </a:solidFill>
              </a:rPr>
              <a:t>straat</a:t>
            </a:r>
            <a:r>
              <a:rPr lang="en-US" sz="2500" b="1" dirty="0">
                <a:solidFill>
                  <a:srgbClr val="0070C0"/>
                </a:solidFill>
              </a:rPr>
              <a:t>, Camera’s</a:t>
            </a:r>
          </a:p>
          <a:p>
            <a:pPr lvl="1"/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Straatinrichting</a:t>
            </a:r>
            <a:r>
              <a:rPr lang="en-US" sz="2500" b="1" dirty="0">
                <a:solidFill>
                  <a:srgbClr val="0070C0"/>
                </a:solidFill>
              </a:rPr>
              <a:t> (60)</a:t>
            </a:r>
          </a:p>
          <a:p>
            <a:pPr marL="457200" lvl="1" indent="0">
              <a:buNone/>
            </a:pPr>
            <a:r>
              <a:rPr lang="en-US" sz="2500" b="1" dirty="0" err="1">
                <a:solidFill>
                  <a:srgbClr val="0070C0"/>
                </a:solidFill>
              </a:rPr>
              <a:t>Bijvoorbeeld</a:t>
            </a:r>
            <a:r>
              <a:rPr lang="en-US" sz="2500" b="1" dirty="0">
                <a:solidFill>
                  <a:srgbClr val="0070C0"/>
                </a:solidFill>
              </a:rPr>
              <a:t> (</a:t>
            </a:r>
            <a:r>
              <a:rPr lang="en-US" sz="2500" b="1" dirty="0" err="1">
                <a:solidFill>
                  <a:srgbClr val="0070C0"/>
                </a:solidFill>
              </a:rPr>
              <a:t>meestgenoemde</a:t>
            </a:r>
            <a:r>
              <a:rPr lang="en-US" sz="2500" b="1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2500" b="1" dirty="0" err="1">
                <a:solidFill>
                  <a:srgbClr val="0070C0"/>
                </a:solidFill>
              </a:rPr>
              <a:t>Vluchtheuvel</a:t>
            </a:r>
            <a:r>
              <a:rPr lang="en-US" sz="2500" b="1" dirty="0">
                <a:solidFill>
                  <a:srgbClr val="0070C0"/>
                </a:solidFill>
              </a:rPr>
              <a:t> MT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</a:rPr>
              <a:t>Meer </a:t>
            </a:r>
            <a:r>
              <a:rPr lang="en-US" sz="2500" b="1" dirty="0" err="1">
                <a:solidFill>
                  <a:srgbClr val="0070C0"/>
                </a:solidFill>
              </a:rPr>
              <a:t>drempels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sz="2500" b="1" dirty="0" err="1">
                <a:solidFill>
                  <a:srgbClr val="0070C0"/>
                </a:solidFill>
              </a:rPr>
              <a:t>Haanwijk</a:t>
            </a:r>
            <a:r>
              <a:rPr lang="en-US" sz="2500" b="1" dirty="0">
                <a:solidFill>
                  <a:srgbClr val="0070C0"/>
                </a:solidFill>
              </a:rPr>
              <a:t> + </a:t>
            </a:r>
            <a:r>
              <a:rPr lang="en-US" sz="2500" b="1" dirty="0" err="1">
                <a:solidFill>
                  <a:srgbClr val="0070C0"/>
                </a:solidFill>
              </a:rPr>
              <a:t>overgang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Hofbrug</a:t>
            </a:r>
            <a:r>
              <a:rPr lang="en-US" sz="2500" b="1" dirty="0">
                <a:solidFill>
                  <a:srgbClr val="0070C0"/>
                </a:solidFill>
              </a:rPr>
              <a:t>/</a:t>
            </a:r>
            <a:r>
              <a:rPr lang="en-US" sz="2500" b="1" dirty="0" err="1">
                <a:solidFill>
                  <a:srgbClr val="0070C0"/>
                </a:solidFill>
              </a:rPr>
              <a:t>Rondweg</a:t>
            </a:r>
            <a:endParaRPr lang="en-US" sz="2500" b="1" dirty="0">
              <a:solidFill>
                <a:srgbClr val="0070C0"/>
              </a:solidFill>
            </a:endParaRPr>
          </a:p>
          <a:p>
            <a:pPr lvl="1"/>
            <a:r>
              <a:rPr lang="en-US" sz="2500" b="1" dirty="0" err="1">
                <a:solidFill>
                  <a:srgbClr val="0070C0"/>
                </a:solidFill>
              </a:rPr>
              <a:t>Aansluiting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Raadshuislaan</a:t>
            </a:r>
            <a:r>
              <a:rPr lang="en-US" sz="2500" b="1" dirty="0">
                <a:solidFill>
                  <a:srgbClr val="0070C0"/>
                </a:solidFill>
              </a:rPr>
              <a:t>/</a:t>
            </a:r>
            <a:r>
              <a:rPr lang="en-US" sz="2500" b="1" dirty="0" err="1">
                <a:solidFill>
                  <a:srgbClr val="0070C0"/>
                </a:solidFill>
              </a:rPr>
              <a:t>Rijerkopse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overgang</a:t>
            </a:r>
            <a:r>
              <a:rPr lang="en-US" sz="2500" b="1" dirty="0">
                <a:solidFill>
                  <a:srgbClr val="0070C0"/>
                </a:solidFill>
              </a:rPr>
              <a:t> op </a:t>
            </a:r>
            <a:r>
              <a:rPr lang="en-US" sz="2500" b="1" dirty="0" err="1">
                <a:solidFill>
                  <a:srgbClr val="0070C0"/>
                </a:solidFill>
              </a:rPr>
              <a:t>rondweg</a:t>
            </a:r>
            <a:endParaRPr lang="en-US" sz="2500" b="1" dirty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r>
              <a:rPr lang="en-US" sz="2500" b="1" dirty="0" err="1">
                <a:solidFill>
                  <a:srgbClr val="0070C0"/>
                </a:solidFill>
              </a:rPr>
              <a:t>Sociaal</a:t>
            </a:r>
            <a:r>
              <a:rPr lang="en-US" sz="2500" b="1" dirty="0">
                <a:solidFill>
                  <a:srgbClr val="0070C0"/>
                </a:solidFill>
              </a:rPr>
              <a:t> (11)</a:t>
            </a:r>
          </a:p>
          <a:p>
            <a:pPr lvl="1"/>
            <a:r>
              <a:rPr lang="en-US" sz="2500" b="1" dirty="0" err="1">
                <a:solidFill>
                  <a:srgbClr val="0070C0"/>
                </a:solidFill>
              </a:rPr>
              <a:t>Buurt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feesten</a:t>
            </a:r>
            <a:r>
              <a:rPr lang="en-US" sz="2500" b="1" dirty="0">
                <a:solidFill>
                  <a:srgbClr val="0070C0"/>
                </a:solidFill>
              </a:rPr>
              <a:t>/</a:t>
            </a:r>
            <a:r>
              <a:rPr lang="en-US" sz="2500" b="1" dirty="0" err="1">
                <a:solidFill>
                  <a:srgbClr val="0070C0"/>
                </a:solidFill>
              </a:rPr>
              <a:t>initiatieven</a:t>
            </a:r>
            <a:r>
              <a:rPr lang="en-US" sz="2500" b="1" dirty="0">
                <a:solidFill>
                  <a:srgbClr val="0070C0"/>
                </a:solidFill>
              </a:rPr>
              <a:t>/</a:t>
            </a:r>
            <a:r>
              <a:rPr lang="en-US" sz="2500" b="1" dirty="0" err="1">
                <a:solidFill>
                  <a:srgbClr val="0070C0"/>
                </a:solidFill>
              </a:rPr>
              <a:t>Activiteiten</a:t>
            </a:r>
            <a:r>
              <a:rPr lang="en-US" sz="2500" b="1" dirty="0">
                <a:solidFill>
                  <a:srgbClr val="0070C0"/>
                </a:solidFill>
              </a:rPr>
              <a:t>; </a:t>
            </a:r>
            <a:r>
              <a:rPr lang="en-US" sz="2500" b="1" dirty="0" err="1">
                <a:solidFill>
                  <a:srgbClr val="0070C0"/>
                </a:solidFill>
              </a:rPr>
              <a:t>beter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buren</a:t>
            </a:r>
            <a:r>
              <a:rPr lang="en-US" sz="2500" b="1" dirty="0">
                <a:solidFill>
                  <a:srgbClr val="0070C0"/>
                </a:solidFill>
              </a:rPr>
              <a:t> contact</a:t>
            </a:r>
          </a:p>
          <a:p>
            <a:pPr lvl="1"/>
            <a:r>
              <a:rPr lang="en-US" sz="2500" b="1" dirty="0" err="1">
                <a:solidFill>
                  <a:srgbClr val="0070C0"/>
                </a:solidFill>
              </a:rPr>
              <a:t>Aanspreken</a:t>
            </a:r>
            <a:r>
              <a:rPr lang="en-US" sz="2500" b="1" dirty="0">
                <a:solidFill>
                  <a:srgbClr val="0070C0"/>
                </a:solidFill>
              </a:rPr>
              <a:t> op </a:t>
            </a:r>
            <a:r>
              <a:rPr lang="en-US" sz="2500" b="1" dirty="0" err="1">
                <a:solidFill>
                  <a:srgbClr val="0070C0"/>
                </a:solidFill>
              </a:rPr>
              <a:t>gedrag</a:t>
            </a:r>
            <a:endParaRPr lang="en-US" sz="2500" b="1" dirty="0">
              <a:solidFill>
                <a:srgbClr val="0070C0"/>
              </a:solidFill>
            </a:endParaRPr>
          </a:p>
          <a:p>
            <a:pPr lvl="1"/>
            <a:r>
              <a:rPr lang="en-US" sz="2500" b="1" dirty="0">
                <a:solidFill>
                  <a:srgbClr val="0070C0"/>
                </a:solidFill>
              </a:rPr>
              <a:t>Meer </a:t>
            </a:r>
            <a:r>
              <a:rPr lang="en-US" sz="2500" b="1" dirty="0" err="1">
                <a:solidFill>
                  <a:srgbClr val="0070C0"/>
                </a:solidFill>
              </a:rPr>
              <a:t>buurt</a:t>
            </a:r>
            <a:r>
              <a:rPr lang="en-US" sz="2500" b="1" dirty="0">
                <a:solidFill>
                  <a:srgbClr val="0070C0"/>
                </a:solidFill>
              </a:rPr>
              <a:t> apps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</a:rPr>
              <a:t>Meer </a:t>
            </a:r>
            <a:r>
              <a:rPr lang="en-US" sz="2500" b="1" dirty="0" err="1">
                <a:solidFill>
                  <a:srgbClr val="0070C0"/>
                </a:solidFill>
              </a:rPr>
              <a:t>advies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aan</a:t>
            </a:r>
            <a:r>
              <a:rPr lang="en-US" sz="2500" b="1" dirty="0">
                <a:solidFill>
                  <a:srgbClr val="0070C0"/>
                </a:solidFill>
              </a:rPr>
              <a:t> burgers</a:t>
            </a:r>
          </a:p>
          <a:p>
            <a:pPr lvl="1"/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Onderhoud</a:t>
            </a:r>
            <a:r>
              <a:rPr lang="en-US" sz="2500" b="1" dirty="0">
                <a:solidFill>
                  <a:srgbClr val="0070C0"/>
                </a:solidFill>
              </a:rPr>
              <a:t> (7)</a:t>
            </a:r>
          </a:p>
          <a:p>
            <a:pPr lvl="1"/>
            <a:r>
              <a:rPr lang="en-US" sz="2500" b="1" dirty="0" err="1">
                <a:solidFill>
                  <a:srgbClr val="0070C0"/>
                </a:solidFill>
              </a:rPr>
              <a:t>Beter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snoeien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onoverzichtelijke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situaties</a:t>
            </a:r>
            <a:endParaRPr lang="en-US" sz="2500" b="1" dirty="0">
              <a:solidFill>
                <a:srgbClr val="0070C0"/>
              </a:solidFill>
            </a:endParaRPr>
          </a:p>
          <a:p>
            <a:pPr lvl="1"/>
            <a:r>
              <a:rPr lang="en-US" sz="2500" b="1" dirty="0" err="1">
                <a:solidFill>
                  <a:srgbClr val="0070C0"/>
                </a:solidFill>
              </a:rPr>
              <a:t>Tegels</a:t>
            </a:r>
            <a:r>
              <a:rPr lang="en-US" sz="2500" b="1" dirty="0">
                <a:solidFill>
                  <a:srgbClr val="0070C0"/>
                </a:solidFill>
              </a:rPr>
              <a:t> op </a:t>
            </a:r>
            <a:r>
              <a:rPr lang="en-US" sz="2500" b="1" dirty="0" err="1">
                <a:solidFill>
                  <a:srgbClr val="0070C0"/>
                </a:solidFill>
              </a:rPr>
              <a:t>voet</a:t>
            </a:r>
            <a:r>
              <a:rPr lang="en-US" sz="2500" b="1" dirty="0">
                <a:solidFill>
                  <a:srgbClr val="0070C0"/>
                </a:solidFill>
              </a:rPr>
              <a:t>-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fietspaden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opknappen</a:t>
            </a:r>
            <a:endParaRPr lang="en-US" sz="2500" b="1" dirty="0">
              <a:solidFill>
                <a:srgbClr val="0070C0"/>
              </a:solidFill>
            </a:endParaRPr>
          </a:p>
          <a:p>
            <a:pPr lvl="1"/>
            <a:r>
              <a:rPr lang="en-US" sz="2500" b="1" dirty="0" err="1">
                <a:solidFill>
                  <a:srgbClr val="0070C0"/>
                </a:solidFill>
              </a:rPr>
              <a:t>Betere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verlichting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bij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Dorpshuis</a:t>
            </a:r>
            <a:endParaRPr lang="en-US" sz="2500" b="1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600" b="1" dirty="0">
                <a:solidFill>
                  <a:srgbClr val="0070C0"/>
                </a:solidFill>
              </a:rPr>
              <a:t>Suggesties om de veiligheid in Harmelen te verbeteren?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3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rgbClr val="0070C0"/>
                </a:solidFill>
              </a:rPr>
            </a:br>
            <a:r>
              <a:rPr lang="nl-NL" sz="3600" b="1" dirty="0">
                <a:solidFill>
                  <a:srgbClr val="0070C0"/>
                </a:solidFill>
              </a:rPr>
              <a:t>Ruimte, woningbouw &amp; bedrijvigheid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100" b="1" dirty="0" err="1">
                <a:solidFill>
                  <a:srgbClr val="0070C0"/>
                </a:solidFill>
              </a:rPr>
              <a:t>Andere</a:t>
            </a:r>
            <a:r>
              <a:rPr lang="en-US" sz="3100" b="1" dirty="0">
                <a:solidFill>
                  <a:srgbClr val="0070C0"/>
                </a:solidFill>
              </a:rPr>
              <a:t> </a:t>
            </a:r>
            <a:r>
              <a:rPr lang="en-US" sz="3100" b="1" dirty="0" err="1">
                <a:solidFill>
                  <a:srgbClr val="0070C0"/>
                </a:solidFill>
              </a:rPr>
              <a:t>zaken</a:t>
            </a:r>
            <a:r>
              <a:rPr lang="en-US" sz="3100" b="1" dirty="0">
                <a:solidFill>
                  <a:srgbClr val="0070C0"/>
                </a:solidFill>
              </a:rPr>
              <a:t> die de </a:t>
            </a:r>
            <a:r>
              <a:rPr lang="en-US" sz="3100" b="1" dirty="0" err="1">
                <a:solidFill>
                  <a:srgbClr val="0070C0"/>
                </a:solidFill>
              </a:rPr>
              <a:t>gemeente</a:t>
            </a:r>
            <a:r>
              <a:rPr lang="en-US" sz="3100" b="1" dirty="0">
                <a:solidFill>
                  <a:srgbClr val="0070C0"/>
                </a:solidFill>
              </a:rPr>
              <a:t> </a:t>
            </a:r>
            <a:r>
              <a:rPr lang="en-US" sz="3100" b="1" dirty="0" err="1">
                <a:solidFill>
                  <a:srgbClr val="0070C0"/>
                </a:solidFill>
              </a:rPr>
              <a:t>zou</a:t>
            </a:r>
            <a:r>
              <a:rPr lang="en-US" sz="3100" b="1" dirty="0">
                <a:solidFill>
                  <a:srgbClr val="0070C0"/>
                </a:solidFill>
              </a:rPr>
              <a:t> </a:t>
            </a:r>
            <a:r>
              <a:rPr lang="en-US" sz="3100" b="1" dirty="0" err="1">
                <a:solidFill>
                  <a:srgbClr val="0070C0"/>
                </a:solidFill>
              </a:rPr>
              <a:t>moeten</a:t>
            </a:r>
            <a:r>
              <a:rPr lang="en-US" sz="3100" b="1" dirty="0">
                <a:solidFill>
                  <a:srgbClr val="0070C0"/>
                </a:solidFill>
              </a:rPr>
              <a:t> </a:t>
            </a:r>
            <a:r>
              <a:rPr lang="en-US" sz="3100" b="1" dirty="0" err="1">
                <a:solidFill>
                  <a:srgbClr val="0070C0"/>
                </a:solidFill>
              </a:rPr>
              <a:t>oppakken</a:t>
            </a:r>
            <a:r>
              <a:rPr lang="en-US" sz="3100" b="1" dirty="0">
                <a:solidFill>
                  <a:srgbClr val="0070C0"/>
                </a:solidFill>
              </a:rPr>
              <a:t> (n=24)</a:t>
            </a:r>
            <a:br>
              <a:rPr lang="en-US" sz="31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700" b="1" dirty="0" err="1">
                <a:solidFill>
                  <a:srgbClr val="0070C0"/>
                </a:solidFill>
              </a:rPr>
              <a:t>Samenvatting</a:t>
            </a:r>
            <a:r>
              <a:rPr lang="en-US" sz="2700" b="1" dirty="0">
                <a:solidFill>
                  <a:srgbClr val="0070C0"/>
                </a:solidFill>
              </a:rPr>
              <a:t> </a:t>
            </a:r>
            <a:r>
              <a:rPr lang="en-US" sz="2700" b="1" dirty="0" err="1">
                <a:solidFill>
                  <a:srgbClr val="0070C0"/>
                </a:solidFill>
              </a:rPr>
              <a:t>andere</a:t>
            </a:r>
            <a:r>
              <a:rPr lang="en-US" sz="2700" b="1" dirty="0">
                <a:solidFill>
                  <a:srgbClr val="0070C0"/>
                </a:solidFill>
              </a:rPr>
              <a:t> </a:t>
            </a:r>
            <a:r>
              <a:rPr lang="en-US" sz="2700" b="1" dirty="0" err="1">
                <a:solidFill>
                  <a:srgbClr val="0070C0"/>
                </a:solidFill>
              </a:rPr>
              <a:t>suggesties</a:t>
            </a:r>
            <a:br>
              <a:rPr lang="en-US" sz="36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en-US" sz="36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200" b="1" i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Betaalbare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woningen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voor</a:t>
            </a:r>
            <a:r>
              <a:rPr lang="en-US" sz="2500" b="1" dirty="0">
                <a:solidFill>
                  <a:srgbClr val="0070C0"/>
                </a:solidFill>
              </a:rPr>
              <a:t> starters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senioren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Ondergrondse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parkeer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gelegenheid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afval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stort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Woontoren</a:t>
            </a:r>
            <a:r>
              <a:rPr lang="en-US" sz="2500" b="1" dirty="0">
                <a:solidFill>
                  <a:srgbClr val="0070C0"/>
                </a:solidFill>
              </a:rPr>
              <a:t> met </a:t>
            </a:r>
            <a:r>
              <a:rPr lang="en-US" sz="2500" b="1" dirty="0" err="1">
                <a:solidFill>
                  <a:srgbClr val="0070C0"/>
                </a:solidFill>
              </a:rPr>
              <a:t>uitzicht</a:t>
            </a:r>
            <a:r>
              <a:rPr lang="en-US" sz="2500" b="1" dirty="0">
                <a:solidFill>
                  <a:srgbClr val="0070C0"/>
                </a:solidFill>
              </a:rPr>
              <a:t> op A12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Aanpak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leegstand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bedrijven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terrein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Onderhoud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groen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voorzieningen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Bestrating</a:t>
            </a:r>
            <a:r>
              <a:rPr lang="en-US" sz="2500" b="1" dirty="0">
                <a:solidFill>
                  <a:srgbClr val="0070C0"/>
                </a:solidFill>
              </a:rPr>
              <a:t> Water-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Korenmolen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542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Verkeer &amp; bereikbaarheid.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Hoe heeft u het liefst dat vrachtwagens en landbouwverkeer het dorp passeren?</a:t>
            </a: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91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0070C0"/>
                </a:solidFill>
              </a:rPr>
              <a:t>Samenvatting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andere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suggesties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>
                <a:solidFill>
                  <a:srgbClr val="0070C0"/>
                </a:solidFill>
              </a:rPr>
              <a:t>Meer </a:t>
            </a:r>
            <a:r>
              <a:rPr lang="en-US" sz="2500" b="1" dirty="0" err="1">
                <a:solidFill>
                  <a:srgbClr val="0070C0"/>
                </a:solidFill>
              </a:rPr>
              <a:t>wederzijds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begrip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tollerantie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Haanwijk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alleen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bestemmingsverkeer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Groenendaal</a:t>
            </a:r>
            <a:r>
              <a:rPr lang="en-US" sz="2500" b="1" dirty="0">
                <a:solidFill>
                  <a:srgbClr val="0070C0"/>
                </a:solidFill>
              </a:rPr>
              <a:t> open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Handhaving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bestaande</a:t>
            </a:r>
            <a:r>
              <a:rPr lang="en-US" sz="2500" b="1" dirty="0">
                <a:solidFill>
                  <a:srgbClr val="0070C0"/>
                </a:solidFill>
              </a:rPr>
              <a:t> regels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Landbouw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voertuigen</a:t>
            </a:r>
            <a:r>
              <a:rPr lang="en-US" sz="2500" b="1" dirty="0">
                <a:solidFill>
                  <a:srgbClr val="0070C0"/>
                </a:solidFill>
              </a:rPr>
              <a:t> door het </a:t>
            </a:r>
            <a:r>
              <a:rPr lang="en-US" sz="2500" b="1" dirty="0" err="1">
                <a:solidFill>
                  <a:srgbClr val="0070C0"/>
                </a:solidFill>
              </a:rPr>
              <a:t>dorp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Landbouw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voertuigen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toestaan</a:t>
            </a:r>
            <a:r>
              <a:rPr lang="en-US" sz="2500" b="1" dirty="0">
                <a:solidFill>
                  <a:srgbClr val="0070C0"/>
                </a:solidFill>
              </a:rPr>
              <a:t> op </a:t>
            </a:r>
            <a:r>
              <a:rPr lang="en-US" sz="2500" b="1" dirty="0" err="1">
                <a:solidFill>
                  <a:srgbClr val="0070C0"/>
                </a:solidFill>
              </a:rPr>
              <a:t>rondweg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Ook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fietspad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lang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Kerkweg</a:t>
            </a:r>
            <a:r>
              <a:rPr lang="en-US" sz="2500" b="1" dirty="0">
                <a:solidFill>
                  <a:srgbClr val="0070C0"/>
                </a:solidFill>
              </a:rPr>
              <a:t>/</a:t>
            </a:r>
            <a:r>
              <a:rPr lang="en-US" sz="2500" b="1" dirty="0" err="1">
                <a:solidFill>
                  <a:srgbClr val="0070C0"/>
                </a:solidFill>
              </a:rPr>
              <a:t>Raadhuislaan</a:t>
            </a:r>
            <a:endParaRPr lang="en-US" sz="2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6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0070C0"/>
                </a:solidFill>
              </a:rPr>
              <a:t>Samenvatting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andere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suggesties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Voetpad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Acacialaan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naar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andere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kant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verplaatsen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Fietsers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voorrang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bij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rotonde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bij</a:t>
            </a:r>
            <a:r>
              <a:rPr lang="en-US" sz="2500" b="1" dirty="0">
                <a:solidFill>
                  <a:srgbClr val="0070C0"/>
                </a:solidFill>
              </a:rPr>
              <a:t> BP </a:t>
            </a:r>
            <a:r>
              <a:rPr lang="en-US" sz="2500" b="1" dirty="0" err="1">
                <a:solidFill>
                  <a:srgbClr val="0070C0"/>
                </a:solidFill>
              </a:rPr>
              <a:t>Middelweerd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>
                <a:solidFill>
                  <a:srgbClr val="0070C0"/>
                </a:solidFill>
              </a:rPr>
              <a:t>Extra </a:t>
            </a:r>
            <a:r>
              <a:rPr lang="en-US" sz="2500" b="1" dirty="0" err="1">
                <a:solidFill>
                  <a:srgbClr val="0070C0"/>
                </a:solidFill>
              </a:rPr>
              <a:t>aansluiting</a:t>
            </a:r>
            <a:r>
              <a:rPr lang="en-US" sz="2500" b="1" dirty="0">
                <a:solidFill>
                  <a:srgbClr val="0070C0"/>
                </a:solidFill>
              </a:rPr>
              <a:t> op </a:t>
            </a:r>
            <a:r>
              <a:rPr lang="en-US" sz="2500" b="1" dirty="0" err="1">
                <a:solidFill>
                  <a:srgbClr val="0070C0"/>
                </a:solidFill>
              </a:rPr>
              <a:t>rondweg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maken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bij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Rijerkopse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overgang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Handhaving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ook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voor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fietsers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Drempel</a:t>
            </a:r>
            <a:r>
              <a:rPr lang="en-US" sz="2500" b="1" dirty="0">
                <a:solidFill>
                  <a:srgbClr val="0070C0"/>
                </a:solidFill>
              </a:rPr>
              <a:t>(s) op </a:t>
            </a:r>
            <a:r>
              <a:rPr lang="en-US" sz="2500" b="1" dirty="0" err="1">
                <a:solidFill>
                  <a:srgbClr val="0070C0"/>
                </a:solidFill>
              </a:rPr>
              <a:t>Acacialaan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Harmelerwaard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autoluw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maken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Jonckherenlaan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fietsveilig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maken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>
                <a:solidFill>
                  <a:srgbClr val="0070C0"/>
                </a:solidFill>
              </a:rPr>
              <a:t>Hoek </a:t>
            </a:r>
            <a:r>
              <a:rPr lang="en-US" sz="2500" b="1" dirty="0" err="1">
                <a:solidFill>
                  <a:srgbClr val="0070C0"/>
                </a:solidFill>
              </a:rPr>
              <a:t>Haanwijk</a:t>
            </a:r>
            <a:r>
              <a:rPr lang="en-US" sz="2500" b="1" dirty="0">
                <a:solidFill>
                  <a:srgbClr val="0070C0"/>
                </a:solidFill>
              </a:rPr>
              <a:t>/</a:t>
            </a:r>
            <a:r>
              <a:rPr lang="en-US" sz="2500" b="1" dirty="0" err="1">
                <a:solidFill>
                  <a:srgbClr val="0070C0"/>
                </a:solidFill>
              </a:rPr>
              <a:t>Uitweg</a:t>
            </a:r>
            <a:r>
              <a:rPr lang="en-US" sz="2500" b="1" dirty="0">
                <a:solidFill>
                  <a:srgbClr val="0070C0"/>
                </a:solidFill>
              </a:rPr>
              <a:t> erg </a:t>
            </a:r>
            <a:r>
              <a:rPr lang="en-US" sz="2500" b="1" dirty="0" err="1">
                <a:solidFill>
                  <a:srgbClr val="0070C0"/>
                </a:solidFill>
              </a:rPr>
              <a:t>gevaarlijk</a:t>
            </a:r>
            <a:r>
              <a:rPr lang="en-US" sz="2500" b="1" dirty="0">
                <a:solidFill>
                  <a:srgbClr val="0070C0"/>
                </a:solidFill>
              </a:rPr>
              <a:t>. </a:t>
            </a:r>
            <a:r>
              <a:rPr lang="en-US" sz="2500" b="1" dirty="0" err="1">
                <a:solidFill>
                  <a:srgbClr val="0070C0"/>
                </a:solidFill>
              </a:rPr>
              <a:t>Spiegels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ophangen</a:t>
            </a:r>
            <a:endParaRPr lang="en-US" sz="2500" b="1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Autofit/>
          </a:bodyPr>
          <a:lstStyle/>
          <a:p>
            <a:r>
              <a:rPr lang="nl-NL" sz="3000" b="1" dirty="0">
                <a:solidFill>
                  <a:srgbClr val="0070C0"/>
                </a:solidFill>
              </a:rPr>
              <a:t>Verkeer &amp; bereikbaarheid.</a:t>
            </a:r>
            <a:br>
              <a:rPr lang="nl-NL" sz="3000" b="1" dirty="0">
                <a:solidFill>
                  <a:srgbClr val="0070C0"/>
                </a:solidFill>
              </a:rPr>
            </a:br>
            <a:r>
              <a:rPr lang="nl-NL" sz="3000" b="1" dirty="0">
                <a:solidFill>
                  <a:srgbClr val="0070C0"/>
                </a:solidFill>
              </a:rPr>
              <a:t>Geef aan hoe belangrijk u het vindt dat op de volgende verkeersplekken in Harmelen de veiligheid voor fietsers en voetgangers wordt verbeterd:</a:t>
            </a:r>
            <a:br>
              <a:rPr lang="nl-NL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7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2941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0070C0"/>
                </a:solidFill>
              </a:rPr>
              <a:t>Samenvatting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andere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suggesties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Betere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busverbinding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naar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Kalsbeek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>
                <a:solidFill>
                  <a:srgbClr val="0070C0"/>
                </a:solidFill>
              </a:rPr>
              <a:t>NS station </a:t>
            </a:r>
            <a:r>
              <a:rPr lang="en-US" sz="2500" b="1" dirty="0" err="1">
                <a:solidFill>
                  <a:srgbClr val="0070C0"/>
                </a:solidFill>
              </a:rPr>
              <a:t>Harmelen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Gemeentehuis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loket</a:t>
            </a:r>
            <a:r>
              <a:rPr lang="en-US" sz="2500" b="1" dirty="0">
                <a:solidFill>
                  <a:srgbClr val="0070C0"/>
                </a:solidFill>
              </a:rPr>
              <a:t> in </a:t>
            </a:r>
            <a:r>
              <a:rPr lang="en-US" sz="2500" b="1" dirty="0" err="1">
                <a:solidFill>
                  <a:srgbClr val="0070C0"/>
                </a:solidFill>
              </a:rPr>
              <a:t>Dorpshuis</a:t>
            </a:r>
            <a:endParaRPr lang="en-US" sz="2500" b="1" dirty="0">
              <a:solidFill>
                <a:srgbClr val="0070C0"/>
              </a:solidFill>
            </a:endParaRPr>
          </a:p>
          <a:p>
            <a:r>
              <a:rPr lang="en-US" sz="2500" b="1" dirty="0" err="1">
                <a:solidFill>
                  <a:srgbClr val="0070C0"/>
                </a:solidFill>
              </a:rPr>
              <a:t>Busverbinding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naar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Vleuten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en</a:t>
            </a:r>
            <a:r>
              <a:rPr lang="en-US" sz="2500" b="1" dirty="0">
                <a:solidFill>
                  <a:srgbClr val="0070C0"/>
                </a:solidFill>
              </a:rPr>
              <a:t> De </a:t>
            </a:r>
            <a:r>
              <a:rPr lang="en-US" sz="2500" b="1" dirty="0" err="1">
                <a:solidFill>
                  <a:srgbClr val="0070C0"/>
                </a:solidFill>
              </a:rPr>
              <a:t>Meern</a:t>
            </a:r>
            <a:r>
              <a:rPr lang="en-US" sz="2500" b="1" dirty="0">
                <a:solidFill>
                  <a:srgbClr val="0070C0"/>
                </a:solidFill>
              </a:rPr>
              <a:t> (&amp;</a:t>
            </a:r>
            <a:r>
              <a:rPr lang="en-US" sz="2500" b="1" dirty="0" err="1">
                <a:solidFill>
                  <a:srgbClr val="0070C0"/>
                </a:solidFill>
              </a:rPr>
              <a:t>vaker</a:t>
            </a:r>
            <a:r>
              <a:rPr lang="en-US" sz="2500" b="1" dirty="0">
                <a:solidFill>
                  <a:srgbClr val="0070C0"/>
                </a:solidFill>
              </a:rPr>
              <a:t>)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Digitale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informatie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borden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bij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Bushaltes</a:t>
            </a:r>
            <a:endParaRPr lang="en-US" sz="2500" b="1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Verkeer &amp; bereikbaarheid.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Geef aan hoe belangrijk u het vindt dat de volgende zaken worden aangepakt:</a:t>
            </a:r>
            <a:r>
              <a:rPr lang="nl-NL" sz="3200" dirty="0">
                <a:solidFill>
                  <a:srgbClr val="0070C0"/>
                </a:solidFill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3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2437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err="1">
                <a:solidFill>
                  <a:srgbClr val="0070C0"/>
                </a:solidFill>
              </a:rPr>
              <a:t>Samenvatting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andere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suggesties</a:t>
            </a:r>
            <a:r>
              <a:rPr lang="en-US" sz="2500" b="1" dirty="0">
                <a:solidFill>
                  <a:srgbClr val="0070C0"/>
                </a:solidFill>
              </a:rPr>
              <a:t>: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Werk</a:t>
            </a:r>
            <a:r>
              <a:rPr lang="en-US" sz="2500" b="1" dirty="0">
                <a:solidFill>
                  <a:srgbClr val="0070C0"/>
                </a:solidFill>
              </a:rPr>
              <a:t> (13)</a:t>
            </a:r>
          </a:p>
          <a:p>
            <a:r>
              <a:rPr lang="en-US" sz="2500" b="1" dirty="0">
                <a:solidFill>
                  <a:srgbClr val="0070C0"/>
                </a:solidFill>
              </a:rPr>
              <a:t>School (10)</a:t>
            </a:r>
          </a:p>
          <a:p>
            <a:r>
              <a:rPr lang="en-US" sz="2500" b="1" dirty="0" err="1">
                <a:solidFill>
                  <a:srgbClr val="0070C0"/>
                </a:solidFill>
              </a:rPr>
              <a:t>Hond</a:t>
            </a:r>
            <a:r>
              <a:rPr lang="en-US" sz="2500" b="1" dirty="0">
                <a:solidFill>
                  <a:srgbClr val="0070C0"/>
                </a:solidFill>
              </a:rPr>
              <a:t> </a:t>
            </a:r>
            <a:r>
              <a:rPr lang="en-US" sz="2500" b="1" dirty="0" err="1">
                <a:solidFill>
                  <a:srgbClr val="0070C0"/>
                </a:solidFill>
              </a:rPr>
              <a:t>uitlaten</a:t>
            </a:r>
            <a:r>
              <a:rPr lang="en-US" sz="2500" b="1" dirty="0">
                <a:solidFill>
                  <a:srgbClr val="0070C0"/>
                </a:solidFill>
              </a:rPr>
              <a:t> (6)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r>
              <a:rPr lang="nl-NL" sz="3200" b="1" dirty="0">
                <a:solidFill>
                  <a:srgbClr val="0070C0"/>
                </a:solidFill>
              </a:rPr>
              <a:t>Zorg &amp; welzijn.</a:t>
            </a:r>
            <a:br>
              <a:rPr lang="nl-NL" sz="3200" b="1" dirty="0">
                <a:solidFill>
                  <a:srgbClr val="0070C0"/>
                </a:solidFill>
              </a:rPr>
            </a:br>
            <a:r>
              <a:rPr lang="nl-NL" sz="3200" b="1" dirty="0">
                <a:solidFill>
                  <a:srgbClr val="0070C0"/>
                </a:solidFill>
              </a:rPr>
              <a:t>Hoe komt u vooral in contact met andere mensen? (meerdere antwoorden mogelijk) 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7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705</Words>
  <Application>Microsoft Office PowerPoint</Application>
  <PresentationFormat>Diavoorstelling (4:3)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Office Theme</vt:lpstr>
      <vt:lpstr>Belangrijkste uitkomsten Veiligheid</vt:lpstr>
      <vt:lpstr>Belangrijkste uitkomsten Veiligheid Samenvatting andere commentaren geluid- of gedraghinder (totaal 50)  </vt:lpstr>
      <vt:lpstr>Suggesties om de veiligheid in Harmelen te verbeteren? </vt:lpstr>
      <vt:lpstr>Suggesties om de veiligheid in Harmelen te verbeteren? (2)</vt:lpstr>
      <vt:lpstr> Ruimte, woningbouw &amp; bedrijvigheid Andere zaken die de gemeente zou moeten oppakken (n=24) Samenvatting andere suggesties </vt:lpstr>
      <vt:lpstr>Verkeer &amp; bereikbaarheid. Hoe heeft u het liefst dat vrachtwagens en landbouwverkeer het dorp passeren? </vt:lpstr>
      <vt:lpstr>Verkeer &amp; bereikbaarheid. Geef aan hoe belangrijk u het vindt dat op de volgende verkeersplekken in Harmelen de veiligheid voor fietsers en voetgangers wordt verbeterd: </vt:lpstr>
      <vt:lpstr>Verkeer &amp; bereikbaarheid. Geef aan hoe belangrijk u het vindt dat de volgende zaken worden aangepakt: </vt:lpstr>
      <vt:lpstr>Zorg &amp; welzijn. Hoe komt u vooral in contact met andere mensen? (meerdere antwoorden mogelijk) </vt:lpstr>
      <vt:lpstr>Zorg &amp; Welzijn. Hoe wilt u op de hoogte blijven van activiteiten en voorzieningen die in Harmelen worden georganiseerd? (meerdere antwoorden mogelijk) </vt:lpstr>
      <vt:lpstr>Zorg &amp; Welzijn. Toekomstige mogelijke agenda items voor Dorpshuis samenvatting suggesties:</vt:lpstr>
      <vt:lpstr>Belangrijkste uitkomsten Sportaccomodaties</vt:lpstr>
      <vt:lpstr>Belangrijkste uitkomsten activiteiten die gemist worden</vt:lpstr>
      <vt:lpstr>Omgevingskwaliteit Belangrijkste uitkomsten over waar men last van heeft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Belangrijkste uitkomsten Veiligheid</dc:title>
  <dc:creator>user</dc:creator>
  <cp:lastModifiedBy>Jose van Engelen</cp:lastModifiedBy>
  <cp:revision>5</cp:revision>
  <cp:lastPrinted>2018-06-21T12:09:39Z</cp:lastPrinted>
  <dcterms:created xsi:type="dcterms:W3CDTF">2018-06-21T08:57:20Z</dcterms:created>
  <dcterms:modified xsi:type="dcterms:W3CDTF">2018-07-03T20:09:09Z</dcterms:modified>
  <cp:contentStatus>Definitief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