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EB22-B24A-4D44-BB54-92B49A9F4B0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52-9123-4A89-86C1-8DDAACF7718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9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EB22-B24A-4D44-BB54-92B49A9F4B0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52-9123-4A89-86C1-8DDAACF7718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9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EB22-B24A-4D44-BB54-92B49A9F4B0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52-9123-4A89-86C1-8DDAACF7718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4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EB22-B24A-4D44-BB54-92B49A9F4B0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52-9123-4A89-86C1-8DDAACF7718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8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EB22-B24A-4D44-BB54-92B49A9F4B0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52-9123-4A89-86C1-8DDAACF7718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3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EB22-B24A-4D44-BB54-92B49A9F4B0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52-9123-4A89-86C1-8DDAACF7718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61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EB22-B24A-4D44-BB54-92B49A9F4B0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52-9123-4A89-86C1-8DDAACF7718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0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EB22-B24A-4D44-BB54-92B49A9F4B0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52-9123-4A89-86C1-8DDAACF7718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2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EB22-B24A-4D44-BB54-92B49A9F4B0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52-9123-4A89-86C1-8DDAACF7718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7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EB22-B24A-4D44-BB54-92B49A9F4B0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52-9123-4A89-86C1-8DDAACF7718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8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EB22-B24A-4D44-BB54-92B49A9F4B0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52-9123-4A89-86C1-8DDAACF7718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8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0EB22-B24A-4D44-BB54-92B49A9F4B0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41E52-9123-4A89-86C1-8DDAACF7718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0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harmelen.nu/wp-content/uploads/2017/08/Harmelen.nu-dorpsplatform_achtergrond-trans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44625"/>
            <a:ext cx="1224136" cy="98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23592" y="1118907"/>
            <a:ext cx="7165038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tx2"/>
                </a:solidFill>
              </a:rPr>
              <a:t>Veiligheid</a:t>
            </a:r>
            <a:r>
              <a:rPr lang="en-US" sz="2400" b="1" dirty="0">
                <a:solidFill>
                  <a:schemeClr val="tx2"/>
                </a:solidFill>
              </a:rPr>
              <a:t>; </a:t>
            </a:r>
            <a:r>
              <a:rPr lang="en-US" sz="2400" b="1" dirty="0" err="1">
                <a:solidFill>
                  <a:schemeClr val="tx2"/>
                </a:solidFill>
              </a:rPr>
              <a:t>Fietsers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en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voetgangers</a:t>
            </a:r>
            <a:r>
              <a:rPr lang="en-US" sz="2400" b="1" dirty="0">
                <a:solidFill>
                  <a:schemeClr val="tx2"/>
                </a:solidFill>
              </a:rPr>
              <a:t>  </a:t>
            </a:r>
            <a:r>
              <a:rPr lang="en-US" sz="2400" b="1" dirty="0" err="1">
                <a:solidFill>
                  <a:schemeClr val="tx2"/>
                </a:solidFill>
              </a:rPr>
              <a:t>krijgen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voorrang</a:t>
            </a:r>
            <a:endParaRPr lang="en-US" sz="24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tx2"/>
                </a:solidFill>
              </a:rPr>
              <a:t>Vermindering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verkeersstromen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binnen</a:t>
            </a:r>
            <a:r>
              <a:rPr lang="en-US" sz="2400" b="1" dirty="0">
                <a:solidFill>
                  <a:schemeClr val="tx2"/>
                </a:solidFill>
              </a:rPr>
              <a:t> het </a:t>
            </a:r>
            <a:r>
              <a:rPr lang="en-US" sz="2400" b="1" dirty="0" err="1">
                <a:solidFill>
                  <a:schemeClr val="tx2"/>
                </a:solidFill>
              </a:rPr>
              <a:t>dorp</a:t>
            </a:r>
            <a:endParaRPr lang="en-US" sz="24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tx2"/>
                </a:solidFill>
              </a:rPr>
              <a:t>Vermindering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Milleubelasting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en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geluidshinder</a:t>
            </a:r>
            <a:endParaRPr lang="en-US" sz="24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tx2"/>
                </a:solidFill>
              </a:rPr>
              <a:t>Scheiding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Fietsers</a:t>
            </a:r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>
                <a:solidFill>
                  <a:schemeClr val="tx2"/>
                </a:solidFill>
              </a:rPr>
              <a:t>Voetgangers</a:t>
            </a:r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>
                <a:solidFill>
                  <a:schemeClr val="tx2"/>
                </a:solidFill>
              </a:rPr>
              <a:t>Snelverkeer</a:t>
            </a:r>
            <a:endParaRPr lang="en-US" sz="24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tx2"/>
                </a:solidFill>
              </a:rPr>
              <a:t>Snelle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bereikbaarheid</a:t>
            </a:r>
            <a:r>
              <a:rPr lang="en-US" sz="2400" b="1" dirty="0">
                <a:solidFill>
                  <a:schemeClr val="tx2"/>
                </a:solidFill>
              </a:rPr>
              <a:t> Utrecht/</a:t>
            </a:r>
            <a:r>
              <a:rPr lang="en-US" sz="2400" b="1" dirty="0" err="1">
                <a:solidFill>
                  <a:schemeClr val="tx2"/>
                </a:solidFill>
              </a:rPr>
              <a:t>Woerden</a:t>
            </a:r>
            <a:r>
              <a:rPr lang="en-US" sz="2400" b="1" dirty="0">
                <a:solidFill>
                  <a:schemeClr val="tx2"/>
                </a:solidFill>
              </a:rPr>
              <a:t>/A12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tx2"/>
                </a:solidFill>
              </a:rPr>
              <a:t>Snelheidsbeperkende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maatregelen</a:t>
            </a:r>
            <a:endParaRPr lang="en-US" sz="24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tx2"/>
                </a:solidFill>
              </a:rPr>
              <a:t>Snelheid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waarmee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knelpunt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kan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worden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opgelost</a:t>
            </a:r>
            <a:endParaRPr lang="en-US" sz="24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tx2"/>
                </a:solidFill>
              </a:rPr>
              <a:t>Kosten</a:t>
            </a:r>
            <a:r>
              <a:rPr lang="en-US" sz="2400" b="1" dirty="0">
                <a:solidFill>
                  <a:schemeClr val="tx2"/>
                </a:solidFill>
              </a:rPr>
              <a:t> van de </a:t>
            </a:r>
            <a:r>
              <a:rPr lang="en-US" sz="2400" b="1" dirty="0" err="1">
                <a:solidFill>
                  <a:schemeClr val="tx2"/>
                </a:solidFill>
              </a:rPr>
              <a:t>aanpassing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========================================</a:t>
            </a:r>
          </a:p>
          <a:p>
            <a:pPr algn="ctr"/>
            <a:r>
              <a:rPr lang="en-US" sz="2400" b="1" dirty="0" err="1">
                <a:solidFill>
                  <a:schemeClr val="tx2"/>
                </a:solidFill>
              </a:rPr>
              <a:t>Toegevoegd</a:t>
            </a:r>
            <a:r>
              <a:rPr lang="en-US" sz="2400" b="1" dirty="0">
                <a:solidFill>
                  <a:schemeClr val="tx2"/>
                </a:solidFill>
              </a:rPr>
              <a:t> op </a:t>
            </a:r>
            <a:r>
              <a:rPr lang="en-US" sz="2400" b="1" dirty="0" err="1">
                <a:solidFill>
                  <a:schemeClr val="tx2"/>
                </a:solidFill>
              </a:rPr>
              <a:t>vergadering</a:t>
            </a:r>
            <a:endParaRPr lang="en-US" sz="24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tx2"/>
                </a:solidFill>
              </a:rPr>
              <a:t>Behoud</a:t>
            </a:r>
            <a:r>
              <a:rPr lang="en-US" sz="2400" b="1" dirty="0">
                <a:solidFill>
                  <a:schemeClr val="tx2"/>
                </a:solidFill>
              </a:rPr>
              <a:t> van </a:t>
            </a:r>
            <a:r>
              <a:rPr lang="en-US" sz="2400" b="1" dirty="0" err="1">
                <a:solidFill>
                  <a:schemeClr val="tx2"/>
                </a:solidFill>
              </a:rPr>
              <a:t>dorpse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identiteit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en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infrastructuur</a:t>
            </a:r>
            <a:endParaRPr lang="en-US" sz="24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tx2"/>
                </a:solidFill>
              </a:rPr>
              <a:t>Reflecterende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haaientanden</a:t>
            </a:r>
            <a:endParaRPr lang="en-US" sz="24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-47337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>
                <a:solidFill>
                  <a:schemeClr val="tx2"/>
                </a:solidFill>
              </a:rPr>
              <a:t>Prioriteiten</a:t>
            </a:r>
            <a:endParaRPr lang="en-US" sz="3200" b="1" dirty="0">
              <a:solidFill>
                <a:schemeClr val="tx2"/>
              </a:solidFill>
            </a:endParaRPr>
          </a:p>
          <a:p>
            <a:r>
              <a:rPr lang="en-US" sz="3200" b="1" dirty="0" err="1">
                <a:solidFill>
                  <a:schemeClr val="tx2"/>
                </a:solidFill>
              </a:rPr>
              <a:t>Inventarisatie</a:t>
            </a:r>
            <a:r>
              <a:rPr lang="en-US" sz="3200" b="1" dirty="0">
                <a:solidFill>
                  <a:schemeClr val="tx2"/>
                </a:solidFill>
              </a:rPr>
              <a:t> &amp; </a:t>
            </a:r>
            <a:r>
              <a:rPr lang="en-US" sz="3200" b="1" dirty="0" err="1">
                <a:solidFill>
                  <a:schemeClr val="tx2"/>
                </a:solidFill>
              </a:rPr>
              <a:t>Rangorde</a:t>
            </a:r>
            <a:r>
              <a:rPr lang="en-US" sz="3200" b="1" dirty="0">
                <a:solidFill>
                  <a:schemeClr val="tx2"/>
                </a:solidFill>
              </a:rPr>
              <a:t> (1e </a:t>
            </a:r>
            <a:r>
              <a:rPr lang="en-US" sz="3200" b="1" dirty="0" err="1">
                <a:solidFill>
                  <a:schemeClr val="tx2"/>
                </a:solidFill>
              </a:rPr>
              <a:t>aanzet</a:t>
            </a:r>
            <a:r>
              <a:rPr lang="en-US" sz="3200" b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5" name="Oval 4"/>
          <p:cNvSpPr/>
          <p:nvPr/>
        </p:nvSpPr>
        <p:spPr>
          <a:xfrm>
            <a:off x="9553975" y="1144665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848044" y="1142517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146406" y="1144665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455491" y="1144665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764586" y="1144665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9564706" y="1606163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860923" y="1593284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551827" y="2121320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845896" y="2119172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144258" y="2121320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453343" y="2121320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762438" y="2121320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9562558" y="2466905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858775" y="2454026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560410" y="3031436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856627" y="3018557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558265" y="3724754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545385" y="4136873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564706" y="5250887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9858775" y="5248739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0157137" y="5250887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0466222" y="5250887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0775317" y="5250887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1075824" y="5255195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575437" y="5596472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869506" y="5594324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0167868" y="5596472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0476953" y="5596472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0786048" y="5596472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1086555" y="5600780"/>
            <a:ext cx="259724" cy="2848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815921" y="555079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813773" y="230316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13773" y="119558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13773" y="1504675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4/5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811625" y="2996476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4/5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075830" y="1066790"/>
            <a:ext cx="502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(5)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1099440" y="1489649"/>
            <a:ext cx="502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(2)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1073682" y="2120715"/>
            <a:ext cx="502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(7)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1073682" y="2919198"/>
            <a:ext cx="502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(2)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073682" y="3679056"/>
            <a:ext cx="502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(1)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1084413" y="4050399"/>
            <a:ext cx="502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(1)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1367750" y="5364041"/>
            <a:ext cx="673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(12)</a:t>
            </a:r>
          </a:p>
        </p:txBody>
      </p:sp>
    </p:spTree>
    <p:extLst>
      <p:ext uri="{BB962C8B-B14F-4D97-AF65-F5344CB8AC3E}">
        <p14:creationId xmlns:p14="http://schemas.microsoft.com/office/powerpoint/2010/main" val="50651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87</Words>
  <Application>Microsoft Office PowerPoint</Application>
  <PresentationFormat>Breedbeeld</PresentationFormat>
  <Paragraphs>29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W. Gombert</dc:creator>
  <cp:lastModifiedBy>Jose van Engelen</cp:lastModifiedBy>
  <cp:revision>3</cp:revision>
  <dcterms:created xsi:type="dcterms:W3CDTF">2018-01-05T10:36:33Z</dcterms:created>
  <dcterms:modified xsi:type="dcterms:W3CDTF">2018-01-22T10:38:58Z</dcterms:modified>
</cp:coreProperties>
</file>